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1"/>
    <p:sldMasterId id="2147483673" r:id="rId2"/>
  </p:sldMasterIdLst>
  <p:notesMasterIdLst>
    <p:notesMasterId r:id="rId29"/>
  </p:notesMasterIdLst>
  <p:sldIdLst>
    <p:sldId id="370" r:id="rId3"/>
    <p:sldId id="371" r:id="rId4"/>
    <p:sldId id="372" r:id="rId5"/>
    <p:sldId id="373" r:id="rId6"/>
    <p:sldId id="343" r:id="rId7"/>
    <p:sldId id="344" r:id="rId8"/>
    <p:sldId id="351" r:id="rId9"/>
    <p:sldId id="346" r:id="rId10"/>
    <p:sldId id="376" r:id="rId11"/>
    <p:sldId id="340" r:id="rId12"/>
    <p:sldId id="366" r:id="rId13"/>
    <p:sldId id="375" r:id="rId14"/>
    <p:sldId id="337" r:id="rId15"/>
    <p:sldId id="338" r:id="rId16"/>
    <p:sldId id="357" r:id="rId17"/>
    <p:sldId id="339" r:id="rId18"/>
    <p:sldId id="353" r:id="rId19"/>
    <p:sldId id="369" r:id="rId20"/>
    <p:sldId id="367" r:id="rId21"/>
    <p:sldId id="368" r:id="rId22"/>
    <p:sldId id="349" r:id="rId23"/>
    <p:sldId id="364" r:id="rId24"/>
    <p:sldId id="365" r:id="rId25"/>
    <p:sldId id="355" r:id="rId26"/>
    <p:sldId id="354" r:id="rId27"/>
    <p:sldId id="327" r:id="rId28"/>
  </p:sldIdLst>
  <p:sldSz cx="12192000" cy="6858000"/>
  <p:notesSz cx="10693400" cy="60198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3840" userDrawn="1">
          <p15:clr>
            <a:srgbClr val="A4A3A4"/>
          </p15:clr>
        </p15:guide>
        <p15:guide id="3" pos="2448" userDrawn="1">
          <p15:clr>
            <a:srgbClr val="A4A3A4"/>
          </p15:clr>
        </p15:guide>
        <p15:guide id="4" pos="528" userDrawn="1">
          <p15:clr>
            <a:srgbClr val="A4A3A4"/>
          </p15:clr>
        </p15:guide>
        <p15:guide id="5" orient="horz" pos="2160" userDrawn="1">
          <p15:clr>
            <a:srgbClr val="A4A3A4"/>
          </p15:clr>
        </p15:guide>
        <p15:guide id="6" orient="horz" pos="1056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otrudnik Sreda" initials="SS" lastIdx="4" clrIdx="0">
    <p:extLst>
      <p:ext uri="{19B8F6BF-5375-455C-9EA6-DF929625EA0E}">
        <p15:presenceInfo xmlns:p15="http://schemas.microsoft.com/office/powerpoint/2012/main" userId="b62c9a0721ac07f8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07D00"/>
    <a:srgbClr val="2A7078"/>
    <a:srgbClr val="EFF6FD"/>
    <a:srgbClr val="C04480"/>
    <a:srgbClr val="80C044"/>
    <a:srgbClr val="4480C0"/>
    <a:srgbClr val="07A9B5"/>
    <a:srgbClr val="05828C"/>
    <a:srgbClr val="0B3D6E"/>
    <a:srgbClr val="EDED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Средний стиль 2 —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764" autoAdjust="0"/>
    <p:restoredTop sz="96327"/>
  </p:normalViewPr>
  <p:slideViewPr>
    <p:cSldViewPr>
      <p:cViewPr varScale="1">
        <p:scale>
          <a:sx n="111" d="100"/>
          <a:sy n="111" d="100"/>
        </p:scale>
        <p:origin x="432" y="102"/>
      </p:cViewPr>
      <p:guideLst>
        <p:guide orient="horz" pos="3840"/>
        <p:guide pos="2448"/>
        <p:guide pos="528"/>
        <p:guide orient="horz" pos="2160"/>
        <p:guide orient="horz" pos="1056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50" d="100"/>
        <a:sy n="15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commentAuthors" Target="commentAuthors.xml"/><Relationship Id="rId8" Type="http://schemas.openxmlformats.org/officeDocument/2006/relationships/slide" Target="slides/slide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633913" cy="3016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6057900" y="0"/>
            <a:ext cx="4632325" cy="3016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E52346-B3C6-E74B-970E-B5C91D3E183D}" type="datetimeFigureOut">
              <a:rPr lang="ru-RU" smtClean="0"/>
              <a:t>30.01.2026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3541713" y="752475"/>
            <a:ext cx="3609975" cy="2032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1069975" y="2897188"/>
            <a:ext cx="8553450" cy="23701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 dirty="0"/>
              <a:t>Образец текста</a:t>
            </a:r>
          </a:p>
          <a:p>
            <a:pPr lvl="1"/>
            <a:r>
              <a:rPr lang="ru-RU" dirty="0"/>
              <a:t>Второй уровень</a:t>
            </a:r>
          </a:p>
          <a:p>
            <a:pPr lvl="2"/>
            <a:r>
              <a:rPr lang="ru-RU" dirty="0"/>
              <a:t>Третий уровень</a:t>
            </a:r>
          </a:p>
          <a:p>
            <a:pPr lvl="3"/>
            <a:r>
              <a:rPr lang="ru-RU" dirty="0"/>
              <a:t>Четвертый уровень</a:t>
            </a:r>
          </a:p>
          <a:p>
            <a:pPr lvl="4"/>
            <a:r>
              <a:rPr lang="ru-RU" dirty="0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5718175"/>
            <a:ext cx="4633913" cy="3016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6057900" y="5718175"/>
            <a:ext cx="4632325" cy="3016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DD92FB-E016-5647-9E3F-0252B8EE707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8830348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041684" rtl="0" eaLnBrk="1" latinLnBrk="0" hangingPunct="1">
      <a:defRPr sz="1367" b="0" i="0" kern="1200">
        <a:solidFill>
          <a:schemeClr val="tx1"/>
        </a:solidFill>
        <a:latin typeface="Geologica" pitchFamily="2" charset="0"/>
        <a:ea typeface="+mn-ea"/>
        <a:cs typeface="+mn-cs"/>
      </a:defRPr>
    </a:lvl1pPr>
    <a:lvl2pPr marL="520842" algn="l" defTabSz="1041684" rtl="0" eaLnBrk="1" latinLnBrk="0" hangingPunct="1">
      <a:defRPr sz="1367" b="0" i="0" kern="1200">
        <a:solidFill>
          <a:schemeClr val="tx1"/>
        </a:solidFill>
        <a:latin typeface="Geologica" pitchFamily="2" charset="0"/>
        <a:ea typeface="+mn-ea"/>
        <a:cs typeface="+mn-cs"/>
      </a:defRPr>
    </a:lvl2pPr>
    <a:lvl3pPr marL="1041684" algn="l" defTabSz="1041684" rtl="0" eaLnBrk="1" latinLnBrk="0" hangingPunct="1">
      <a:defRPr sz="1367" b="0" i="0" kern="1200">
        <a:solidFill>
          <a:schemeClr val="tx1"/>
        </a:solidFill>
        <a:latin typeface="Geologica" pitchFamily="2" charset="0"/>
        <a:ea typeface="+mn-ea"/>
        <a:cs typeface="+mn-cs"/>
      </a:defRPr>
    </a:lvl3pPr>
    <a:lvl4pPr marL="1562527" algn="l" defTabSz="1041684" rtl="0" eaLnBrk="1" latinLnBrk="0" hangingPunct="1">
      <a:defRPr sz="1367" b="0" i="0" kern="1200">
        <a:solidFill>
          <a:schemeClr val="tx1"/>
        </a:solidFill>
        <a:latin typeface="Geologica" pitchFamily="2" charset="0"/>
        <a:ea typeface="+mn-ea"/>
        <a:cs typeface="+mn-cs"/>
      </a:defRPr>
    </a:lvl4pPr>
    <a:lvl5pPr marL="2083369" algn="l" defTabSz="1041684" rtl="0" eaLnBrk="1" latinLnBrk="0" hangingPunct="1">
      <a:defRPr sz="1367" b="0" i="0" kern="1200">
        <a:solidFill>
          <a:schemeClr val="tx1"/>
        </a:solidFill>
        <a:latin typeface="Geologica" pitchFamily="2" charset="0"/>
        <a:ea typeface="+mn-ea"/>
        <a:cs typeface="+mn-cs"/>
      </a:defRPr>
    </a:lvl5pPr>
    <a:lvl6pPr marL="2604211" algn="l" defTabSz="1041684" rtl="0" eaLnBrk="1" latinLnBrk="0" hangingPunct="1">
      <a:defRPr sz="1367" kern="1200">
        <a:solidFill>
          <a:schemeClr val="tx1"/>
        </a:solidFill>
        <a:latin typeface="+mn-lt"/>
        <a:ea typeface="+mn-ea"/>
        <a:cs typeface="+mn-cs"/>
      </a:defRPr>
    </a:lvl6pPr>
    <a:lvl7pPr marL="3125053" algn="l" defTabSz="1041684" rtl="0" eaLnBrk="1" latinLnBrk="0" hangingPunct="1">
      <a:defRPr sz="1367" kern="1200">
        <a:solidFill>
          <a:schemeClr val="tx1"/>
        </a:solidFill>
        <a:latin typeface="+mn-lt"/>
        <a:ea typeface="+mn-ea"/>
        <a:cs typeface="+mn-cs"/>
      </a:defRPr>
    </a:lvl7pPr>
    <a:lvl8pPr marL="3645896" algn="l" defTabSz="1041684" rtl="0" eaLnBrk="1" latinLnBrk="0" hangingPunct="1">
      <a:defRPr sz="1367" kern="1200">
        <a:solidFill>
          <a:schemeClr val="tx1"/>
        </a:solidFill>
        <a:latin typeface="+mn-lt"/>
        <a:ea typeface="+mn-ea"/>
        <a:cs typeface="+mn-cs"/>
      </a:defRPr>
    </a:lvl8pPr>
    <a:lvl9pPr marL="4166738" algn="l" defTabSz="1041684" rtl="0" eaLnBrk="1" latinLnBrk="0" hangingPunct="1">
      <a:defRPr sz="1367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CDD92FB-E016-5647-9E3F-0252B8EE7078}" type="slidenum">
              <a:rPr kumimoji="0" lang="ru-RU" sz="12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ru-RU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4663605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CDD92FB-E016-5647-9E3F-0252B8EE7078}" type="slidenum">
              <a:rPr kumimoji="0" lang="ru-RU" sz="12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ru-RU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29224648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DD92FB-E016-5647-9E3F-0252B8EE7078}" type="slidenum">
              <a:rPr lang="ru-RU" smtClean="0"/>
              <a:t>5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0359754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DD92FB-E016-5647-9E3F-0252B8EE7078}" type="slidenum">
              <a:rPr lang="ru-RU" smtClean="0"/>
              <a:t>6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1824495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DD92FB-E016-5647-9E3F-0252B8EE7078}" type="slidenum">
              <a:rPr lang="ru-RU" smtClean="0"/>
              <a:t>7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3606848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DD92FB-E016-5647-9E3F-0252B8EE7078}" type="slidenum">
              <a:rPr lang="ru-RU" smtClean="0"/>
              <a:t>8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539919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DD92FB-E016-5647-9E3F-0252B8EE7078}" type="slidenum">
              <a:rPr lang="ru-RU" smtClean="0"/>
              <a:t>9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1393571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DD92FB-E016-5647-9E3F-0252B8EE7078}" type="slidenum">
              <a:rPr lang="ru-RU" smtClean="0"/>
              <a:t>10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17672083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DD92FB-E016-5647-9E3F-0252B8EE7078}" type="slidenum">
              <a:rPr lang="ru-RU" smtClean="0"/>
              <a:t>11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790366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DD92FB-E016-5647-9E3F-0252B8EE7078}" type="slidenum">
              <a:rPr lang="ru-RU" smtClean="0"/>
              <a:t>12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4795176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DD92FB-E016-5647-9E3F-0252B8EE7078}" type="slidenum">
              <a:rPr lang="ru-RU" smtClean="0"/>
              <a:t>13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11550430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DD92FB-E016-5647-9E3F-0252B8EE7078}" type="slidenum">
              <a:rPr lang="ru-RU" smtClean="0"/>
              <a:t>14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64764052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DD92FB-E016-5647-9E3F-0252B8EE7078}" type="slidenum">
              <a:rPr lang="ru-RU" smtClean="0"/>
              <a:t>15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38132990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DD92FB-E016-5647-9E3F-0252B8EE7078}" type="slidenum">
              <a:rPr lang="ru-RU" smtClean="0"/>
              <a:t>16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8573793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DD92FB-E016-5647-9E3F-0252B8EE7078}" type="slidenum">
              <a:rPr lang="ru-RU" smtClean="0"/>
              <a:t>17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78001815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DD92FB-E016-5647-9E3F-0252B8EE7078}" type="slidenum">
              <a:rPr lang="ru-RU" smtClean="0"/>
              <a:t>18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37402972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DD92FB-E016-5647-9E3F-0252B8EE7078}" type="slidenum">
              <a:rPr lang="ru-RU" smtClean="0"/>
              <a:t>19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91239446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DD92FB-E016-5647-9E3F-0252B8EE7078}" type="slidenum">
              <a:rPr lang="ru-RU" smtClean="0"/>
              <a:t>20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78163993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DD92FB-E016-5647-9E3F-0252B8EE7078}" type="slidenum">
              <a:rPr lang="ru-RU" smtClean="0"/>
              <a:t>21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3979813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DD92FB-E016-5647-9E3F-0252B8EE7078}" type="slidenum">
              <a:rPr lang="ru-RU" smtClean="0"/>
              <a:t>22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74276891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DD92FB-E016-5647-9E3F-0252B8EE7078}" type="slidenum">
              <a:rPr lang="ru-RU" smtClean="0"/>
              <a:t>23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50611549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DD92FB-E016-5647-9E3F-0252B8EE7078}" type="slidenum">
              <a:rPr lang="ru-RU" smtClean="0"/>
              <a:t>24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2010985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DD92FB-E016-5647-9E3F-0252B8EE7078}" type="slidenum">
              <a:rPr lang="ru-RU" smtClean="0"/>
              <a:t>25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0967809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09600" y="390646"/>
            <a:ext cx="7187792" cy="482119"/>
          </a:xfrm>
        </p:spPr>
        <p:txBody>
          <a:bodyPr lIns="0" tIns="0" rIns="0" bIns="0"/>
          <a:lstStyle>
            <a:lvl1pPr>
              <a:defRPr sz="3135" b="0" i="0">
                <a:solidFill>
                  <a:srgbClr val="008BD2"/>
                </a:solidFill>
                <a:latin typeface="Geologica Medium" pitchFamily="2" charset="0"/>
                <a:cs typeface="Geologica Medium" pitchFamily="2" charset="0"/>
              </a:defRPr>
            </a:lvl1pPr>
          </a:lstStyle>
          <a:p>
            <a:endParaRPr dirty="0"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9600" y="1577340"/>
            <a:ext cx="10972800" cy="245443"/>
          </a:xfrm>
        </p:spPr>
        <p:txBody>
          <a:bodyPr lIns="0" tIns="0" rIns="0" bIns="0"/>
          <a:lstStyle>
            <a:lvl1pPr>
              <a:defRPr sz="1596" b="0" i="0">
                <a:latin typeface="Geologica" pitchFamily="2" charset="0"/>
              </a:defRPr>
            </a:lvl1pPr>
          </a:lstStyle>
          <a:p>
            <a:endParaRPr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1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56525" y="172353"/>
            <a:ext cx="7187792" cy="482440"/>
          </a:xfrm>
        </p:spPr>
        <p:txBody>
          <a:bodyPr lIns="0" tIns="0" rIns="0" bIns="0"/>
          <a:lstStyle>
            <a:lvl1pPr>
              <a:defRPr sz="3135" b="0" i="0">
                <a:solidFill>
                  <a:srgbClr val="008BD2"/>
                </a:solidFill>
                <a:latin typeface="Geologica" pitchFamily="2" charset="0"/>
                <a:cs typeface="Geologica" pitchFamily="2" charset="0"/>
              </a:defRPr>
            </a:lvl1pPr>
          </a:lstStyle>
          <a:p>
            <a:endParaRPr dirty="0"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1"/>
            <a:ext cx="530352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 dirty="0"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06296" y="1690873"/>
            <a:ext cx="4855805" cy="29803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938" b="0" i="0">
                <a:solidFill>
                  <a:schemeClr val="bg1"/>
                </a:solidFill>
                <a:latin typeface="Geologica" pitchFamily="2" charset="0"/>
                <a:cs typeface="Geologica" pitchFamily="2" charset="0"/>
              </a:defRPr>
            </a:lvl1pPr>
          </a:lstStyle>
          <a:p>
            <a:endParaRPr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1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4573856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1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65526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229" userDrawn="1">
          <p15:clr>
            <a:srgbClr val="FBAE40"/>
          </p15:clr>
        </p15:guide>
        <p15:guide id="2" pos="9152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123919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39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1753859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39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620612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39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09600" y="390646"/>
            <a:ext cx="7187792" cy="482119"/>
          </a:xfrm>
        </p:spPr>
        <p:txBody>
          <a:bodyPr lIns="0" tIns="0" rIns="0" bIns="0"/>
          <a:lstStyle>
            <a:lvl1pPr>
              <a:defRPr sz="3135" b="0" i="0">
                <a:solidFill>
                  <a:srgbClr val="008BD2"/>
                </a:solidFill>
                <a:latin typeface="Geologica Medium" pitchFamily="2" charset="0"/>
                <a:cs typeface="Geologica Medium" pitchFamily="2" charset="0"/>
              </a:defRPr>
            </a:lvl1pPr>
          </a:lstStyle>
          <a:p>
            <a:endParaRPr dirty="0"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9600" y="1577340"/>
            <a:ext cx="10972800" cy="245443"/>
          </a:xfrm>
        </p:spPr>
        <p:txBody>
          <a:bodyPr lIns="0" tIns="0" rIns="0" bIns="0"/>
          <a:lstStyle>
            <a:lvl1pPr>
              <a:defRPr sz="1596" b="0" i="0">
                <a:latin typeface="Geologica" pitchFamily="2" charset="0"/>
              </a:defRPr>
            </a:lvl1pPr>
          </a:lstStyle>
          <a:p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1894384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56525" y="172353"/>
            <a:ext cx="7187792" cy="482440"/>
          </a:xfrm>
        </p:spPr>
        <p:txBody>
          <a:bodyPr lIns="0" tIns="0" rIns="0" bIns="0"/>
          <a:lstStyle>
            <a:lvl1pPr>
              <a:defRPr sz="3135" b="0" i="0">
                <a:solidFill>
                  <a:srgbClr val="008BD2"/>
                </a:solidFill>
                <a:latin typeface="Geologica" pitchFamily="2" charset="0"/>
                <a:cs typeface="Geologica" pitchFamily="2" charset="0"/>
              </a:defRPr>
            </a:lvl1pPr>
          </a:lstStyle>
          <a:p>
            <a:endParaRPr dirty="0"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1"/>
            <a:ext cx="530352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 dirty="0"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06296" y="1690873"/>
            <a:ext cx="4855805" cy="29803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938" b="0" i="0">
                <a:solidFill>
                  <a:schemeClr val="bg1"/>
                </a:solidFill>
                <a:latin typeface="Geologica" pitchFamily="2" charset="0"/>
                <a:cs typeface="Geologica" pitchFamily="2" charset="0"/>
              </a:defRPr>
            </a:lvl1pPr>
          </a:lstStyle>
          <a:p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5046339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952127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9788350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229">
          <p15:clr>
            <a:srgbClr val="FBAE40"/>
          </p15:clr>
        </p15:guide>
        <p15:guide id="2" pos="9152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341232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39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3512879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39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752882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39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10.xml"/><Relationship Id="rId7" Type="http://schemas.openxmlformats.org/officeDocument/2006/relationships/slideLayout" Target="../slideLayouts/slideLayout14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5" Type="http://schemas.openxmlformats.org/officeDocument/2006/relationships/slideLayout" Target="../slideLayouts/slideLayout12.xml"/><Relationship Id="rId4" Type="http://schemas.openxmlformats.org/officeDocument/2006/relationships/slideLayout" Target="../slideLayouts/slideLayout1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56525" y="172353"/>
            <a:ext cx="7187792" cy="42319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750" b="0" i="0">
                <a:solidFill>
                  <a:srgbClr val="008BD2"/>
                </a:solidFill>
                <a:latin typeface="Geologica Thin"/>
                <a:cs typeface="Geologica Thin"/>
              </a:defRPr>
            </a:lvl1pPr>
          </a:lstStyle>
          <a:p>
            <a:endParaRPr dirty="0"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9600" y="1577341"/>
            <a:ext cx="1097280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6" r:id="rId3"/>
    <p:sldLayoutId id="2147483670" r:id="rId4"/>
    <p:sldLayoutId id="2147483668" r:id="rId5"/>
    <p:sldLayoutId id="2147483671" r:id="rId6"/>
    <p:sldLayoutId id="2147483672" r:id="rId7"/>
  </p:sldLayoutIdLst>
  <p:hf hdr="0" dt="0"/>
  <p:txStyles>
    <p:titleStyle>
      <a:lvl1pPr>
        <a:defRPr b="0" i="0">
          <a:latin typeface="Geologica Medium" pitchFamily="2" charset="0"/>
          <a:ea typeface="+mj-ea"/>
          <a:cs typeface="+mj-cs"/>
        </a:defRPr>
      </a:lvl1pPr>
    </p:titleStyle>
    <p:bodyStyle>
      <a:lvl1pPr marL="0">
        <a:defRPr b="0" i="0">
          <a:latin typeface="Geologica" pitchFamily="2" charset="0"/>
          <a:ea typeface="+mn-ea"/>
          <a:cs typeface="+mn-cs"/>
        </a:defRPr>
      </a:lvl1pPr>
      <a:lvl2pPr marL="521207">
        <a:defRPr>
          <a:latin typeface="+mn-lt"/>
          <a:ea typeface="+mn-ea"/>
          <a:cs typeface="+mn-cs"/>
        </a:defRPr>
      </a:lvl2pPr>
      <a:lvl3pPr marL="1042414">
        <a:defRPr>
          <a:latin typeface="+mn-lt"/>
          <a:ea typeface="+mn-ea"/>
          <a:cs typeface="+mn-cs"/>
        </a:defRPr>
      </a:lvl3pPr>
      <a:lvl4pPr marL="1563620">
        <a:defRPr>
          <a:latin typeface="+mn-lt"/>
          <a:ea typeface="+mn-ea"/>
          <a:cs typeface="+mn-cs"/>
        </a:defRPr>
      </a:lvl4pPr>
      <a:lvl5pPr marL="2084827">
        <a:defRPr>
          <a:latin typeface="+mn-lt"/>
          <a:ea typeface="+mn-ea"/>
          <a:cs typeface="+mn-cs"/>
        </a:defRPr>
      </a:lvl5pPr>
      <a:lvl6pPr marL="2606034">
        <a:defRPr>
          <a:latin typeface="+mn-lt"/>
          <a:ea typeface="+mn-ea"/>
          <a:cs typeface="+mn-cs"/>
        </a:defRPr>
      </a:lvl6pPr>
      <a:lvl7pPr marL="3127241">
        <a:defRPr>
          <a:latin typeface="+mn-lt"/>
          <a:ea typeface="+mn-ea"/>
          <a:cs typeface="+mn-cs"/>
        </a:defRPr>
      </a:lvl7pPr>
      <a:lvl8pPr marL="3648447">
        <a:defRPr>
          <a:latin typeface="+mn-lt"/>
          <a:ea typeface="+mn-ea"/>
          <a:cs typeface="+mn-cs"/>
        </a:defRPr>
      </a:lvl8pPr>
      <a:lvl9pPr marL="4169654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521207">
        <a:defRPr>
          <a:latin typeface="+mn-lt"/>
          <a:ea typeface="+mn-ea"/>
          <a:cs typeface="+mn-cs"/>
        </a:defRPr>
      </a:lvl2pPr>
      <a:lvl3pPr marL="1042414">
        <a:defRPr>
          <a:latin typeface="+mn-lt"/>
          <a:ea typeface="+mn-ea"/>
          <a:cs typeface="+mn-cs"/>
        </a:defRPr>
      </a:lvl3pPr>
      <a:lvl4pPr marL="1563620">
        <a:defRPr>
          <a:latin typeface="+mn-lt"/>
          <a:ea typeface="+mn-ea"/>
          <a:cs typeface="+mn-cs"/>
        </a:defRPr>
      </a:lvl4pPr>
      <a:lvl5pPr marL="2084827">
        <a:defRPr>
          <a:latin typeface="+mn-lt"/>
          <a:ea typeface="+mn-ea"/>
          <a:cs typeface="+mn-cs"/>
        </a:defRPr>
      </a:lvl5pPr>
      <a:lvl6pPr marL="2606034">
        <a:defRPr>
          <a:latin typeface="+mn-lt"/>
          <a:ea typeface="+mn-ea"/>
          <a:cs typeface="+mn-cs"/>
        </a:defRPr>
      </a:lvl6pPr>
      <a:lvl7pPr marL="3127241">
        <a:defRPr>
          <a:latin typeface="+mn-lt"/>
          <a:ea typeface="+mn-ea"/>
          <a:cs typeface="+mn-cs"/>
        </a:defRPr>
      </a:lvl7pPr>
      <a:lvl8pPr marL="3648447">
        <a:defRPr>
          <a:latin typeface="+mn-lt"/>
          <a:ea typeface="+mn-ea"/>
          <a:cs typeface="+mn-cs"/>
        </a:defRPr>
      </a:lvl8pPr>
      <a:lvl9pPr marL="4169654">
        <a:defRPr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56525" y="172353"/>
            <a:ext cx="7187792" cy="42319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750" b="0" i="0">
                <a:solidFill>
                  <a:srgbClr val="008BD2"/>
                </a:solidFill>
                <a:latin typeface="Geologica Thin"/>
                <a:cs typeface="Geologica Thin"/>
              </a:defRPr>
            </a:lvl1pPr>
          </a:lstStyle>
          <a:p>
            <a:endParaRPr dirty="0"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9600" y="1577341"/>
            <a:ext cx="1097280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3758453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</p:sldLayoutIdLst>
  <p:hf hdr="0" dt="0"/>
  <p:txStyles>
    <p:titleStyle>
      <a:lvl1pPr>
        <a:defRPr b="0" i="0">
          <a:latin typeface="Geologica Medium" pitchFamily="2" charset="0"/>
          <a:ea typeface="+mj-ea"/>
          <a:cs typeface="+mj-cs"/>
        </a:defRPr>
      </a:lvl1pPr>
    </p:titleStyle>
    <p:bodyStyle>
      <a:lvl1pPr marL="0">
        <a:defRPr b="0" i="0">
          <a:latin typeface="Geologica" pitchFamily="2" charset="0"/>
          <a:ea typeface="+mn-ea"/>
          <a:cs typeface="+mn-cs"/>
        </a:defRPr>
      </a:lvl1pPr>
      <a:lvl2pPr marL="521207">
        <a:defRPr>
          <a:latin typeface="+mn-lt"/>
          <a:ea typeface="+mn-ea"/>
          <a:cs typeface="+mn-cs"/>
        </a:defRPr>
      </a:lvl2pPr>
      <a:lvl3pPr marL="1042414">
        <a:defRPr>
          <a:latin typeface="+mn-lt"/>
          <a:ea typeface="+mn-ea"/>
          <a:cs typeface="+mn-cs"/>
        </a:defRPr>
      </a:lvl3pPr>
      <a:lvl4pPr marL="1563620">
        <a:defRPr>
          <a:latin typeface="+mn-lt"/>
          <a:ea typeface="+mn-ea"/>
          <a:cs typeface="+mn-cs"/>
        </a:defRPr>
      </a:lvl4pPr>
      <a:lvl5pPr marL="2084827">
        <a:defRPr>
          <a:latin typeface="+mn-lt"/>
          <a:ea typeface="+mn-ea"/>
          <a:cs typeface="+mn-cs"/>
        </a:defRPr>
      </a:lvl5pPr>
      <a:lvl6pPr marL="2606034">
        <a:defRPr>
          <a:latin typeface="+mn-lt"/>
          <a:ea typeface="+mn-ea"/>
          <a:cs typeface="+mn-cs"/>
        </a:defRPr>
      </a:lvl6pPr>
      <a:lvl7pPr marL="3127241">
        <a:defRPr>
          <a:latin typeface="+mn-lt"/>
          <a:ea typeface="+mn-ea"/>
          <a:cs typeface="+mn-cs"/>
        </a:defRPr>
      </a:lvl7pPr>
      <a:lvl8pPr marL="3648447">
        <a:defRPr>
          <a:latin typeface="+mn-lt"/>
          <a:ea typeface="+mn-ea"/>
          <a:cs typeface="+mn-cs"/>
        </a:defRPr>
      </a:lvl8pPr>
      <a:lvl9pPr marL="4169654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521207">
        <a:defRPr>
          <a:latin typeface="+mn-lt"/>
          <a:ea typeface="+mn-ea"/>
          <a:cs typeface="+mn-cs"/>
        </a:defRPr>
      </a:lvl2pPr>
      <a:lvl3pPr marL="1042414">
        <a:defRPr>
          <a:latin typeface="+mn-lt"/>
          <a:ea typeface="+mn-ea"/>
          <a:cs typeface="+mn-cs"/>
        </a:defRPr>
      </a:lvl3pPr>
      <a:lvl4pPr marL="1563620">
        <a:defRPr>
          <a:latin typeface="+mn-lt"/>
          <a:ea typeface="+mn-ea"/>
          <a:cs typeface="+mn-cs"/>
        </a:defRPr>
      </a:lvl4pPr>
      <a:lvl5pPr marL="2084827">
        <a:defRPr>
          <a:latin typeface="+mn-lt"/>
          <a:ea typeface="+mn-ea"/>
          <a:cs typeface="+mn-cs"/>
        </a:defRPr>
      </a:lvl5pPr>
      <a:lvl6pPr marL="2606034">
        <a:defRPr>
          <a:latin typeface="+mn-lt"/>
          <a:ea typeface="+mn-ea"/>
          <a:cs typeface="+mn-cs"/>
        </a:defRPr>
      </a:lvl6pPr>
      <a:lvl7pPr marL="3127241">
        <a:defRPr>
          <a:latin typeface="+mn-lt"/>
          <a:ea typeface="+mn-ea"/>
          <a:cs typeface="+mn-cs"/>
        </a:defRPr>
      </a:lvl7pPr>
      <a:lvl8pPr marL="3648447">
        <a:defRPr>
          <a:latin typeface="+mn-lt"/>
          <a:ea typeface="+mn-ea"/>
          <a:cs typeface="+mn-cs"/>
        </a:defRPr>
      </a:lvl8pPr>
      <a:lvl9pPr marL="4169654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5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2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3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5" Type="http://schemas.openxmlformats.org/officeDocument/2006/relationships/image" Target="../media/image3.png"/><Relationship Id="rId10" Type="http://schemas.openxmlformats.org/officeDocument/2006/relationships/image" Target="../media/image18.png"/><Relationship Id="rId4" Type="http://schemas.openxmlformats.org/officeDocument/2006/relationships/image" Target="../media/image2.png"/><Relationship Id="rId9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2.png"/><Relationship Id="rId7" Type="http://schemas.openxmlformats.org/officeDocument/2006/relationships/image" Target="../media/image2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.pn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26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.pn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8.png"/><Relationship Id="rId5" Type="http://schemas.openxmlformats.org/officeDocument/2006/relationships/image" Target="../media/image27.jpg"/><Relationship Id="rId4" Type="http://schemas.openxmlformats.org/officeDocument/2006/relationships/image" Target="../media/image3.png"/><Relationship Id="rId9" Type="http://schemas.openxmlformats.org/officeDocument/2006/relationships/image" Target="../media/image3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3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7" Type="http://schemas.openxmlformats.org/officeDocument/2006/relationships/image" Target="../media/image3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5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39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8.png"/><Relationship Id="rId5" Type="http://schemas.openxmlformats.org/officeDocument/2006/relationships/image" Target="../media/image37.jpg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0.png"/><Relationship Id="rId4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13" Type="http://schemas.openxmlformats.org/officeDocument/2006/relationships/image" Target="../media/image49.png"/><Relationship Id="rId3" Type="http://schemas.openxmlformats.org/officeDocument/2006/relationships/image" Target="../media/image41.jpeg"/><Relationship Id="rId7" Type="http://schemas.openxmlformats.org/officeDocument/2006/relationships/image" Target="../media/image43.emf"/><Relationship Id="rId12" Type="http://schemas.openxmlformats.org/officeDocument/2006/relationships/image" Target="../media/image48.em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2.png"/><Relationship Id="rId11" Type="http://schemas.openxmlformats.org/officeDocument/2006/relationships/image" Target="../media/image47.jpeg"/><Relationship Id="rId5" Type="http://schemas.openxmlformats.org/officeDocument/2006/relationships/image" Target="../media/image3.png"/><Relationship Id="rId15" Type="http://schemas.openxmlformats.org/officeDocument/2006/relationships/image" Target="../media/image51.png"/><Relationship Id="rId10" Type="http://schemas.openxmlformats.org/officeDocument/2006/relationships/image" Target="../media/image46.jpeg"/><Relationship Id="rId4" Type="http://schemas.openxmlformats.org/officeDocument/2006/relationships/image" Target="../media/image2.png"/><Relationship Id="rId9" Type="http://schemas.openxmlformats.org/officeDocument/2006/relationships/image" Target="../media/image45.png"/><Relationship Id="rId14" Type="http://schemas.openxmlformats.org/officeDocument/2006/relationships/image" Target="../media/image50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2.png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JPG"/><Relationship Id="rId13" Type="http://schemas.openxmlformats.org/officeDocument/2006/relationships/image" Target="../media/image61.emf"/><Relationship Id="rId3" Type="http://schemas.openxmlformats.org/officeDocument/2006/relationships/image" Target="../media/image53.png"/><Relationship Id="rId7" Type="http://schemas.openxmlformats.org/officeDocument/2006/relationships/image" Target="../media/image55.emf"/><Relationship Id="rId12" Type="http://schemas.openxmlformats.org/officeDocument/2006/relationships/image" Target="../media/image60.emf"/><Relationship Id="rId17" Type="http://schemas.openxmlformats.org/officeDocument/2006/relationships/image" Target="../media/image65.emf"/><Relationship Id="rId2" Type="http://schemas.openxmlformats.org/officeDocument/2006/relationships/notesSlide" Target="../notesSlides/notesSlide21.xml"/><Relationship Id="rId16" Type="http://schemas.openxmlformats.org/officeDocument/2006/relationships/image" Target="../media/image64.e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11" Type="http://schemas.openxmlformats.org/officeDocument/2006/relationships/image" Target="../media/image59.emf"/><Relationship Id="rId5" Type="http://schemas.openxmlformats.org/officeDocument/2006/relationships/image" Target="../media/image2.png"/><Relationship Id="rId15" Type="http://schemas.openxmlformats.org/officeDocument/2006/relationships/image" Target="../media/image63.jpeg"/><Relationship Id="rId10" Type="http://schemas.openxmlformats.org/officeDocument/2006/relationships/image" Target="../media/image58.emf"/><Relationship Id="rId4" Type="http://schemas.openxmlformats.org/officeDocument/2006/relationships/image" Target="../media/image54.jpeg"/><Relationship Id="rId9" Type="http://schemas.openxmlformats.org/officeDocument/2006/relationships/image" Target="../media/image57.emf"/><Relationship Id="rId14" Type="http://schemas.openxmlformats.org/officeDocument/2006/relationships/image" Target="../media/image62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png"/><Relationship Id="rId3" Type="http://schemas.openxmlformats.org/officeDocument/2006/relationships/image" Target="../media/image2.png"/><Relationship Id="rId7" Type="http://schemas.openxmlformats.org/officeDocument/2006/relationships/image" Target="../media/image68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7.png"/><Relationship Id="rId11" Type="http://schemas.openxmlformats.org/officeDocument/2006/relationships/image" Target="../media/image72.png"/><Relationship Id="rId5" Type="http://schemas.openxmlformats.org/officeDocument/2006/relationships/image" Target="../media/image66.jpeg"/><Relationship Id="rId10" Type="http://schemas.openxmlformats.org/officeDocument/2006/relationships/image" Target="../media/image71.jpeg"/><Relationship Id="rId4" Type="http://schemas.openxmlformats.org/officeDocument/2006/relationships/image" Target="../media/image3.png"/><Relationship Id="rId9" Type="http://schemas.openxmlformats.org/officeDocument/2006/relationships/image" Target="../media/image70.jpe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png"/><Relationship Id="rId3" Type="http://schemas.openxmlformats.org/officeDocument/2006/relationships/image" Target="../media/image2.png"/><Relationship Id="rId7" Type="http://schemas.openxmlformats.org/officeDocument/2006/relationships/image" Target="../media/image75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4.jpg"/><Relationship Id="rId5" Type="http://schemas.openxmlformats.org/officeDocument/2006/relationships/image" Target="../media/image73.jpeg"/><Relationship Id="rId10" Type="http://schemas.openxmlformats.org/officeDocument/2006/relationships/image" Target="../media/image77.jpeg"/><Relationship Id="rId4" Type="http://schemas.openxmlformats.org/officeDocument/2006/relationships/image" Target="../media/image3.png"/><Relationship Id="rId9" Type="http://schemas.openxmlformats.org/officeDocument/2006/relationships/image" Target="../media/image6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3A6FB44E-1648-4E2B-9901-2693E1BFE10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84" t="14939" r="52973" b="14299"/>
          <a:stretch/>
        </p:blipFill>
        <p:spPr>
          <a:xfrm>
            <a:off x="-152400" y="0"/>
            <a:ext cx="12344400" cy="6857999"/>
          </a:xfrm>
          <a:custGeom>
            <a:avLst/>
            <a:gdLst>
              <a:gd name="connsiteX0" fmla="*/ 0 w 11963400"/>
              <a:gd name="connsiteY0" fmla="*/ 0 h 6858000"/>
              <a:gd name="connsiteX1" fmla="*/ 11963400 w 11963400"/>
              <a:gd name="connsiteY1" fmla="*/ 0 h 6858000"/>
              <a:gd name="connsiteX2" fmla="*/ 11963400 w 11963400"/>
              <a:gd name="connsiteY2" fmla="*/ 6858000 h 6858000"/>
              <a:gd name="connsiteX3" fmla="*/ 0 w 11963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63400" h="6858000">
                <a:moveTo>
                  <a:pt x="0" y="0"/>
                </a:moveTo>
                <a:lnTo>
                  <a:pt x="11963400" y="0"/>
                </a:lnTo>
                <a:lnTo>
                  <a:pt x="119634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4" name="Прямоугольник 13">
            <a:extLst>
              <a:ext uri="{FF2B5EF4-FFF2-40B4-BE49-F238E27FC236}">
                <a16:creationId xmlns:a16="http://schemas.microsoft.com/office/drawing/2014/main" id="{44FC8EEC-86E6-4EEB-BC3D-E771A27D0B92}"/>
              </a:ext>
            </a:extLst>
          </p:cNvPr>
          <p:cNvSpPr/>
          <p:nvPr/>
        </p:nvSpPr>
        <p:spPr>
          <a:xfrm>
            <a:off x="5791200" y="3886200"/>
            <a:ext cx="6048195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2600" b="0" i="0" u="none" strike="noStrike" kern="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«О РАССМОТРЕНИИ ОТЧЕТА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2600" b="0" i="0" u="none" strike="noStrike" kern="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О РЕАЛИЗАЦИИ НАПРАВЛЕНИЯ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2600" b="0" i="0" u="none" strike="noStrike" kern="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«ИННОВАЦИОННАЯ ЭКОНОМИКА» СТРАТЕГИИ ГОРОДА – 2050</a:t>
            </a:r>
            <a:r>
              <a:rPr kumimoji="0" lang="ru-RU" sz="2800" b="0" i="0" u="none" strike="noStrike" kern="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2600" b="0" i="0" u="none" strike="noStrike" kern="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ЗА 2025 ГОД</a:t>
            </a:r>
            <a:endParaRPr kumimoji="0" lang="ru-RU" sz="2600" b="0" i="0" u="none" strike="noStrike" kern="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Inter 18pt ExtraBold" panose="02000503000000020004" pitchFamily="2" charset="0"/>
              <a:ea typeface="Inter 18pt ExtraBold" panose="02000503000000020004" pitchFamily="2" charset="0"/>
              <a:cs typeface="Inter" panose="02000503000000020004" pitchFamily="50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E69C802-C958-4473-85A4-141B7DB17645}"/>
              </a:ext>
            </a:extLst>
          </p:cNvPr>
          <p:cNvSpPr txBox="1"/>
          <p:nvPr/>
        </p:nvSpPr>
        <p:spPr>
          <a:xfrm>
            <a:off x="228600" y="715547"/>
            <a:ext cx="44958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400" b="0" i="0" u="none" strike="noStrike" kern="0" cap="none" spc="0" normalizeH="0" baseline="0" noProof="0" dirty="0">
                <a:ln>
                  <a:noFill/>
                </a:ln>
                <a:solidFill>
                  <a:srgbClr val="005D64"/>
                </a:solidFill>
                <a:effectLst/>
                <a:uLnTx/>
                <a:uFillTx/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АДМИНИСТРАЦИЯ ГОРОДА СУРГУТА</a:t>
            </a:r>
          </a:p>
        </p:txBody>
      </p:sp>
      <p:pic>
        <p:nvPicPr>
          <p:cNvPr id="7" name="Рисунок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44200" y="381000"/>
            <a:ext cx="815510" cy="99504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E69C802-C958-4473-85A4-141B7DB17645}"/>
              </a:ext>
            </a:extLst>
          </p:cNvPr>
          <p:cNvSpPr txBox="1"/>
          <p:nvPr/>
        </p:nvSpPr>
        <p:spPr>
          <a:xfrm>
            <a:off x="228600" y="371912"/>
            <a:ext cx="63246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400" b="0" i="0" u="none" strike="noStrike" kern="0" cap="none" spc="0" normalizeH="0" baseline="0" noProof="0" dirty="0">
                <a:ln>
                  <a:noFill/>
                </a:ln>
                <a:solidFill>
                  <a:srgbClr val="005D64"/>
                </a:solidFill>
                <a:effectLst/>
                <a:uLnTx/>
                <a:uFillTx/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ХАНТЫ-МАНСИЙСКИЙ АВТОНОМНЫЙ ОКРУГ- ЮГРА</a:t>
            </a:r>
          </a:p>
        </p:txBody>
      </p:sp>
    </p:spTree>
    <p:extLst>
      <p:ext uri="{BB962C8B-B14F-4D97-AF65-F5344CB8AC3E}">
        <p14:creationId xmlns:p14="http://schemas.microsoft.com/office/powerpoint/2010/main" val="1242495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49BA7E-A320-E792-202B-BE28FDE5F0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Полилиния 9">
            <a:extLst>
              <a:ext uri="{FF2B5EF4-FFF2-40B4-BE49-F238E27FC236}">
                <a16:creationId xmlns:a16="http://schemas.microsoft.com/office/drawing/2014/main" id="{6D45CA66-82BC-31C9-3ADE-C9765785B81B}"/>
              </a:ext>
            </a:extLst>
          </p:cNvPr>
          <p:cNvSpPr/>
          <p:nvPr/>
        </p:nvSpPr>
        <p:spPr>
          <a:xfrm rot="10800000">
            <a:off x="2792558" y="5120091"/>
            <a:ext cx="9399141" cy="1737909"/>
          </a:xfrm>
          <a:custGeom>
            <a:avLst/>
            <a:gdLst>
              <a:gd name="connsiteX0" fmla="*/ 7493603 w 8250357"/>
              <a:gd name="connsiteY0" fmla="*/ 1525498 h 1525498"/>
              <a:gd name="connsiteX1" fmla="*/ 0 w 8250357"/>
              <a:gd name="connsiteY1" fmla="*/ 1525498 h 1525498"/>
              <a:gd name="connsiteX2" fmla="*/ 0 w 8250357"/>
              <a:gd name="connsiteY2" fmla="*/ 0 h 1525498"/>
              <a:gd name="connsiteX3" fmla="*/ 8250357 w 8250357"/>
              <a:gd name="connsiteY3" fmla="*/ 0 h 1525498"/>
              <a:gd name="connsiteX4" fmla="*/ 8250357 w 8250357"/>
              <a:gd name="connsiteY4" fmla="*/ 768744 h 1525498"/>
              <a:gd name="connsiteX5" fmla="*/ 7493603 w 8250357"/>
              <a:gd name="connsiteY5" fmla="*/ 1525498 h 15254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250357" h="1525498">
                <a:moveTo>
                  <a:pt x="7493603" y="1525498"/>
                </a:moveTo>
                <a:lnTo>
                  <a:pt x="0" y="1525498"/>
                </a:lnTo>
                <a:lnTo>
                  <a:pt x="0" y="0"/>
                </a:lnTo>
                <a:lnTo>
                  <a:pt x="8250357" y="0"/>
                </a:lnTo>
                <a:lnTo>
                  <a:pt x="8250357" y="768744"/>
                </a:lnTo>
                <a:cubicBezTo>
                  <a:pt x="8250357" y="1186688"/>
                  <a:pt x="7911547" y="1525498"/>
                  <a:pt x="7493603" y="1525498"/>
                </a:cubicBezTo>
                <a:close/>
              </a:path>
            </a:pathLst>
          </a:custGeom>
          <a:solidFill>
            <a:srgbClr val="2A707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24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eologica" pitchFamily="2" charset="0"/>
              <a:ea typeface="+mn-ea"/>
              <a:cs typeface="+mn-cs"/>
            </a:endParaRPr>
          </a:p>
        </p:txBody>
      </p:sp>
      <p:sp>
        <p:nvSpPr>
          <p:cNvPr id="6" name="Полилиния 5">
            <a:extLst>
              <a:ext uri="{FF2B5EF4-FFF2-40B4-BE49-F238E27FC236}">
                <a16:creationId xmlns:a16="http://schemas.microsoft.com/office/drawing/2014/main" id="{8DD94D9E-CC53-24DD-C15A-E121700D0C4F}"/>
              </a:ext>
            </a:extLst>
          </p:cNvPr>
          <p:cNvSpPr/>
          <p:nvPr/>
        </p:nvSpPr>
        <p:spPr>
          <a:xfrm>
            <a:off x="0" y="-1"/>
            <a:ext cx="8305800" cy="2473159"/>
          </a:xfrm>
          <a:custGeom>
            <a:avLst/>
            <a:gdLst>
              <a:gd name="connsiteX0" fmla="*/ 0 w 7442326"/>
              <a:gd name="connsiteY0" fmla="*/ 0 h 2208984"/>
              <a:gd name="connsiteX1" fmla="*/ 7442326 w 7442326"/>
              <a:gd name="connsiteY1" fmla="*/ 0 h 2208984"/>
              <a:gd name="connsiteX2" fmla="*/ 7442326 w 7442326"/>
              <a:gd name="connsiteY2" fmla="*/ 1113173 h 2208984"/>
              <a:gd name="connsiteX3" fmla="*/ 6346515 w 7442326"/>
              <a:gd name="connsiteY3" fmla="*/ 2208984 h 2208984"/>
              <a:gd name="connsiteX4" fmla="*/ 0 w 7442326"/>
              <a:gd name="connsiteY4" fmla="*/ 2208984 h 22089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42326" h="2208984">
                <a:moveTo>
                  <a:pt x="0" y="0"/>
                </a:moveTo>
                <a:lnTo>
                  <a:pt x="7442326" y="0"/>
                </a:lnTo>
                <a:lnTo>
                  <a:pt x="7442326" y="1113173"/>
                </a:lnTo>
                <a:cubicBezTo>
                  <a:pt x="7442326" y="1718373"/>
                  <a:pt x="6951715" y="2208984"/>
                  <a:pt x="6346515" y="2208984"/>
                </a:cubicBezTo>
                <a:lnTo>
                  <a:pt x="0" y="2208984"/>
                </a:lnTo>
                <a:close/>
              </a:path>
            </a:pathLst>
          </a:custGeom>
          <a:solidFill>
            <a:srgbClr val="05828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24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eologica" pitchFamily="2" charset="0"/>
              <a:ea typeface="+mn-ea"/>
              <a:cs typeface="+mn-cs"/>
            </a:endParaRPr>
          </a:p>
        </p:txBody>
      </p:sp>
      <p:sp>
        <p:nvSpPr>
          <p:cNvPr id="21" name="object 2">
            <a:extLst>
              <a:ext uri="{FF2B5EF4-FFF2-40B4-BE49-F238E27FC236}">
                <a16:creationId xmlns:a16="http://schemas.microsoft.com/office/drawing/2014/main" id="{F6410CB7-B932-DC48-82F5-3BEDB7AEA16D}"/>
              </a:ext>
            </a:extLst>
          </p:cNvPr>
          <p:cNvSpPr txBox="1"/>
          <p:nvPr/>
        </p:nvSpPr>
        <p:spPr>
          <a:xfrm>
            <a:off x="4685167" y="3104049"/>
            <a:ext cx="6453418" cy="1030899"/>
          </a:xfrm>
          <a:prstGeom prst="rect">
            <a:avLst/>
          </a:prstGeom>
        </p:spPr>
        <p:txBody>
          <a:bodyPr vert="horz" wrap="square" lIns="0" tIns="14479" rIns="0" bIns="0" rtlCol="0">
            <a:no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114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4000" b="1" i="0" u="none" strike="noStrike" kern="0" cap="none" spc="0" normalizeH="0" baseline="0" noProof="0" dirty="0" smtClean="0">
                <a:ln>
                  <a:noFill/>
                </a:ln>
                <a:solidFill>
                  <a:srgbClr val="05828C"/>
                </a:solidFill>
                <a:effectLst/>
                <a:uLnTx/>
                <a:uFillTx/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Артём КИРИЛЕНКО</a:t>
            </a:r>
            <a:endParaRPr kumimoji="0" lang="ru-RU" sz="4000" b="1" i="0" u="none" strike="noStrike" kern="0" cap="none" spc="0" normalizeH="0" baseline="0" noProof="0" dirty="0">
              <a:ln>
                <a:noFill/>
              </a:ln>
              <a:solidFill>
                <a:srgbClr val="05828C"/>
              </a:solidFill>
              <a:effectLst/>
              <a:uLnTx/>
              <a:uFillTx/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sp>
        <p:nvSpPr>
          <p:cNvPr id="22" name="object 2">
            <a:extLst>
              <a:ext uri="{FF2B5EF4-FFF2-40B4-BE49-F238E27FC236}">
                <a16:creationId xmlns:a16="http://schemas.microsoft.com/office/drawing/2014/main" id="{6A465956-1CC0-140A-709E-2CA5769781BA}"/>
              </a:ext>
            </a:extLst>
          </p:cNvPr>
          <p:cNvSpPr txBox="1"/>
          <p:nvPr/>
        </p:nvSpPr>
        <p:spPr>
          <a:xfrm>
            <a:off x="4685167" y="3886200"/>
            <a:ext cx="5116530" cy="1009003"/>
          </a:xfrm>
          <a:prstGeom prst="rect">
            <a:avLst/>
          </a:prstGeom>
        </p:spPr>
        <p:txBody>
          <a:bodyPr vert="horz" wrap="square" lIns="0" tIns="14479" rIns="0" bIns="0" rtlCol="0">
            <a:no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114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2400" b="0" i="0" u="none" strike="noStrike" kern="0" cap="none" spc="0" normalizeH="0" baseline="0" noProof="0" dirty="0" smtClean="0">
                <a:ln>
                  <a:noFill/>
                </a:ln>
                <a:solidFill>
                  <a:srgbClr val="05828C"/>
                </a:solidFill>
                <a:effectLst/>
                <a:uLnTx/>
                <a:uFillTx/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Заместитель Главы города</a:t>
            </a:r>
            <a:endParaRPr kumimoji="0" lang="ru-RU" sz="2400" b="0" i="0" u="none" strike="noStrike" kern="0" cap="none" spc="0" normalizeH="0" baseline="0" noProof="0" dirty="0">
              <a:ln>
                <a:noFill/>
              </a:ln>
              <a:solidFill>
                <a:srgbClr val="05828C"/>
              </a:solidFill>
              <a:effectLst/>
              <a:uLnTx/>
              <a:uFillTx/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752600" y="418789"/>
            <a:ext cx="51187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20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АДМИНИСТРАЦИЯ ГОРОДА СУРГУТА</a:t>
            </a:r>
          </a:p>
        </p:txBody>
      </p:sp>
      <p:pic>
        <p:nvPicPr>
          <p:cNvPr id="12" name="Рисунок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200652"/>
            <a:ext cx="815510" cy="995049"/>
          </a:xfrm>
          <a:prstGeom prst="rect">
            <a:avLst/>
          </a:prstGeom>
        </p:spPr>
      </p:pic>
      <p:pic>
        <p:nvPicPr>
          <p:cNvPr id="25" name="Рисунок 2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01697" y="438040"/>
            <a:ext cx="1848055" cy="366557"/>
          </a:xfrm>
          <a:prstGeom prst="rect">
            <a:avLst/>
          </a:prstGeom>
        </p:spPr>
      </p:pic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4"/>
          <a:srcRect b="3521"/>
          <a:stretch/>
        </p:blipFill>
        <p:spPr>
          <a:xfrm>
            <a:off x="838200" y="1724821"/>
            <a:ext cx="3030626" cy="3970662"/>
          </a:xfrm>
          <a:prstGeom prst="roundRect">
            <a:avLst>
              <a:gd name="adj" fmla="val 11953"/>
            </a:avLst>
          </a:prstGeom>
          <a:ln w="28575">
            <a:solidFill>
              <a:srgbClr val="2A7078"/>
            </a:solidFill>
          </a:ln>
        </p:spPr>
      </p:pic>
    </p:spTree>
    <p:extLst>
      <p:ext uri="{BB962C8B-B14F-4D97-AF65-F5344CB8AC3E}">
        <p14:creationId xmlns:p14="http://schemas.microsoft.com/office/powerpoint/2010/main" val="3307551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9873" y="1259203"/>
            <a:ext cx="6130927" cy="3875241"/>
          </a:xfrm>
          <a:prstGeom prst="rect">
            <a:avLst/>
          </a:prstGeom>
        </p:spPr>
      </p:pic>
      <p:sp>
        <p:nvSpPr>
          <p:cNvPr id="16" name="Полилиния 15"/>
          <p:cNvSpPr/>
          <p:nvPr/>
        </p:nvSpPr>
        <p:spPr>
          <a:xfrm>
            <a:off x="-1" y="3"/>
            <a:ext cx="8305801" cy="990598"/>
          </a:xfrm>
          <a:custGeom>
            <a:avLst/>
            <a:gdLst>
              <a:gd name="connsiteX0" fmla="*/ 0 w 8325377"/>
              <a:gd name="connsiteY0" fmla="*/ 0 h 1401743"/>
              <a:gd name="connsiteX1" fmla="*/ 8325377 w 8325377"/>
              <a:gd name="connsiteY1" fmla="*/ 0 h 1401743"/>
              <a:gd name="connsiteX2" fmla="*/ 8325377 w 8325377"/>
              <a:gd name="connsiteY2" fmla="*/ 706391 h 1401743"/>
              <a:gd name="connsiteX3" fmla="*/ 8311251 w 8325377"/>
              <a:gd name="connsiteY3" fmla="*/ 846520 h 1401743"/>
              <a:gd name="connsiteX4" fmla="*/ 7630015 w 8325377"/>
              <a:gd name="connsiteY4" fmla="*/ 1401743 h 1401743"/>
              <a:gd name="connsiteX5" fmla="*/ 0 w 8325377"/>
              <a:gd name="connsiteY5" fmla="*/ 1401743 h 1401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25377" h="1401743">
                <a:moveTo>
                  <a:pt x="0" y="0"/>
                </a:moveTo>
                <a:lnTo>
                  <a:pt x="8325377" y="0"/>
                </a:lnTo>
                <a:lnTo>
                  <a:pt x="8325377" y="706391"/>
                </a:lnTo>
                <a:lnTo>
                  <a:pt x="8311251" y="846520"/>
                </a:lnTo>
                <a:cubicBezTo>
                  <a:pt x="8246411" y="1163385"/>
                  <a:pt x="7966048" y="1401743"/>
                  <a:pt x="7630015" y="1401743"/>
                </a:cubicBezTo>
                <a:lnTo>
                  <a:pt x="0" y="1401743"/>
                </a:lnTo>
                <a:close/>
              </a:path>
            </a:pathLst>
          </a:custGeom>
          <a:solidFill>
            <a:srgbClr val="0582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18" name="Рисунок 1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116" y="177694"/>
            <a:ext cx="533400" cy="650831"/>
          </a:xfrm>
          <a:prstGeom prst="rect">
            <a:avLst/>
          </a:prstGeom>
        </p:spPr>
      </p:pic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F6DA7AA0-6CFC-424D-AA3F-A7A9912653A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29800" y="303055"/>
            <a:ext cx="1848055" cy="366557"/>
          </a:xfrm>
          <a:prstGeom prst="rect">
            <a:avLst/>
          </a:prstGeom>
        </p:spPr>
      </p:pic>
      <p:sp>
        <p:nvSpPr>
          <p:cNvPr id="22" name="TextBox 21"/>
          <p:cNvSpPr txBox="1"/>
          <p:nvPr/>
        </p:nvSpPr>
        <p:spPr>
          <a:xfrm>
            <a:off x="1834442" y="303055"/>
            <a:ext cx="57855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2000" b="1" i="0" u="none" strike="noStrike" kern="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НАПРАВЛЕНИЕ «ИННОВАЦИОННАЯ ЭКОНОМИКА»</a:t>
            </a:r>
            <a:endParaRPr kumimoji="0" lang="ru-RU" sz="20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815316" y="1646002"/>
            <a:ext cx="5433084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2200" b="1" i="0" u="none" strike="noStrike" kern="0" cap="none" spc="0" normalizeH="0" baseline="0" noProof="0" dirty="0" smtClean="0">
                <a:ln>
                  <a:noFill/>
                </a:ln>
                <a:solidFill>
                  <a:srgbClr val="F07D00"/>
                </a:solidFill>
                <a:effectLst/>
                <a:uLnTx/>
                <a:uFillTx/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ЦЕЛЬ НАПРАВЛЕНИЯ РАЗВИТИЯ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600" b="0" i="0" u="none" strike="noStrike" kern="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20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совершенствование инвестиционного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20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и предпринимательского климата, создание условий, в том числе инфраструктурных, для формирования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20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в городе экономики, основанной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20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на новых знаниях, трансформация Сургута в город с диверсифицированной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20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и высокотехнологичной экономикой</a:t>
            </a:r>
          </a:p>
        </p:txBody>
      </p:sp>
      <p:grpSp>
        <p:nvGrpSpPr>
          <p:cNvPr id="6" name="Группа 5"/>
          <p:cNvGrpSpPr/>
          <p:nvPr/>
        </p:nvGrpSpPr>
        <p:grpSpPr>
          <a:xfrm>
            <a:off x="6781800" y="1357345"/>
            <a:ext cx="5294371" cy="4879295"/>
            <a:chOff x="1067352" y="1183047"/>
            <a:chExt cx="5910575" cy="5522554"/>
          </a:xfrm>
        </p:grpSpPr>
        <p:sp>
          <p:nvSpPr>
            <p:cNvPr id="3" name="Овал 2"/>
            <p:cNvSpPr/>
            <p:nvPr/>
          </p:nvSpPr>
          <p:spPr>
            <a:xfrm>
              <a:off x="1746400" y="1756885"/>
              <a:ext cx="4438605" cy="4438605"/>
            </a:xfrm>
            <a:prstGeom prst="ellipse">
              <a:avLst/>
            </a:prstGeom>
            <a:solidFill>
              <a:srgbClr val="05828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13" name="Овал 12"/>
            <p:cNvSpPr/>
            <p:nvPr/>
          </p:nvSpPr>
          <p:spPr>
            <a:xfrm>
              <a:off x="2742578" y="2730869"/>
              <a:ext cx="2455115" cy="2455115"/>
            </a:xfrm>
            <a:prstGeom prst="ellipse">
              <a:avLst/>
            </a:prstGeom>
            <a:solidFill>
              <a:srgbClr val="EFF6F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>
                <a:solidFill>
                  <a:srgbClr val="05828C"/>
                </a:solidFill>
              </a:endParaRPr>
            </a:p>
          </p:txBody>
        </p:sp>
        <p:sp>
          <p:nvSpPr>
            <p:cNvPr id="14" name="Овал 13"/>
            <p:cNvSpPr/>
            <p:nvPr/>
          </p:nvSpPr>
          <p:spPr>
            <a:xfrm>
              <a:off x="2983247" y="2971537"/>
              <a:ext cx="2009300" cy="20093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4" name="TextBox 3"/>
            <p:cNvSpPr txBox="1"/>
            <p:nvPr/>
          </p:nvSpPr>
          <p:spPr>
            <a:xfrm>
              <a:off x="2819088" y="3696815"/>
              <a:ext cx="2302091" cy="523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ru-RU" sz="1400" b="1" dirty="0" smtClean="0">
                  <a:solidFill>
                    <a:srgbClr val="F07D00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ИННОВАЦИОННАЯ ЭКОНОМИКА</a:t>
              </a:r>
              <a:endParaRPr lang="ru-RU" sz="1400" b="1" dirty="0">
                <a:solidFill>
                  <a:srgbClr val="F07D00"/>
                </a:solidFill>
                <a:latin typeface="Inter" panose="02000503000000020004" pitchFamily="2" charset="0"/>
                <a:ea typeface="Inter" panose="02000503000000020004" pitchFamily="2" charset="0"/>
              </a:endParaRPr>
            </a:p>
          </p:txBody>
        </p:sp>
        <p:grpSp>
          <p:nvGrpSpPr>
            <p:cNvPr id="5" name="Группа 4"/>
            <p:cNvGrpSpPr/>
            <p:nvPr/>
          </p:nvGrpSpPr>
          <p:grpSpPr>
            <a:xfrm>
              <a:off x="1075592" y="1183047"/>
              <a:ext cx="1965170" cy="1965170"/>
              <a:chOff x="1231669" y="1152677"/>
              <a:chExt cx="1965170" cy="1965170"/>
            </a:xfrm>
          </p:grpSpPr>
          <p:sp>
            <p:nvSpPr>
              <p:cNvPr id="17" name="Овал 16"/>
              <p:cNvSpPr/>
              <p:nvPr/>
            </p:nvSpPr>
            <p:spPr>
              <a:xfrm>
                <a:off x="1231669" y="1152677"/>
                <a:ext cx="1965170" cy="1965170"/>
              </a:xfrm>
              <a:prstGeom prst="ellipse">
                <a:avLst/>
              </a:prstGeom>
              <a:solidFill>
                <a:srgbClr val="EFF6FD"/>
              </a:solidFill>
              <a:ln cmpd="thickThin">
                <a:solidFill>
                  <a:srgbClr val="F07D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>
                  <a:solidFill>
                    <a:srgbClr val="05828C"/>
                  </a:solidFill>
                </a:endParaRPr>
              </a:p>
            </p:txBody>
          </p:sp>
          <p:sp>
            <p:nvSpPr>
              <p:cNvPr id="24" name="TextBox 23"/>
              <p:cNvSpPr txBox="1"/>
              <p:nvPr/>
            </p:nvSpPr>
            <p:spPr>
              <a:xfrm>
                <a:off x="1233379" y="1822474"/>
                <a:ext cx="192215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ru-RU" sz="1400" b="1" dirty="0" smtClean="0">
                    <a:solidFill>
                      <a:srgbClr val="05828C"/>
                    </a:solidFill>
                    <a:latin typeface="Inter" panose="02000503000000020004" pitchFamily="2" charset="0"/>
                    <a:ea typeface="Inter" panose="02000503000000020004" pitchFamily="2" charset="0"/>
                  </a:rPr>
                  <a:t>ТРАНСПОРТ </a:t>
                </a:r>
              </a:p>
              <a:p>
                <a:pPr algn="ctr"/>
                <a:r>
                  <a:rPr lang="ru-RU" sz="1400" b="1" dirty="0" smtClean="0">
                    <a:solidFill>
                      <a:srgbClr val="05828C"/>
                    </a:solidFill>
                    <a:latin typeface="Inter" panose="02000503000000020004" pitchFamily="2" charset="0"/>
                    <a:ea typeface="Inter" panose="02000503000000020004" pitchFamily="2" charset="0"/>
                  </a:rPr>
                  <a:t>И ЛОГИСТИКА</a:t>
                </a:r>
                <a:endParaRPr lang="ru-RU" sz="1400" b="1" dirty="0">
                  <a:solidFill>
                    <a:srgbClr val="05828C"/>
                  </a:solidFill>
                  <a:latin typeface="Inter" panose="02000503000000020004" pitchFamily="2" charset="0"/>
                  <a:ea typeface="Inter" panose="02000503000000020004" pitchFamily="2" charset="0"/>
                </a:endParaRPr>
              </a:p>
            </p:txBody>
          </p:sp>
        </p:grpSp>
        <p:grpSp>
          <p:nvGrpSpPr>
            <p:cNvPr id="26" name="Группа 25"/>
            <p:cNvGrpSpPr/>
            <p:nvPr/>
          </p:nvGrpSpPr>
          <p:grpSpPr>
            <a:xfrm>
              <a:off x="4810380" y="1183047"/>
              <a:ext cx="2167547" cy="1965170"/>
              <a:chOff x="1155776" y="1152677"/>
              <a:chExt cx="2167547" cy="1965170"/>
            </a:xfrm>
          </p:grpSpPr>
          <p:sp>
            <p:nvSpPr>
              <p:cNvPr id="27" name="Овал 26"/>
              <p:cNvSpPr/>
              <p:nvPr/>
            </p:nvSpPr>
            <p:spPr>
              <a:xfrm>
                <a:off x="1231669" y="1152677"/>
                <a:ext cx="1965170" cy="1965170"/>
              </a:xfrm>
              <a:prstGeom prst="ellipse">
                <a:avLst/>
              </a:prstGeom>
              <a:solidFill>
                <a:srgbClr val="EFF6FD"/>
              </a:solidFill>
              <a:ln cmpd="thickThin">
                <a:solidFill>
                  <a:srgbClr val="F07D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>
                  <a:solidFill>
                    <a:srgbClr val="05828C"/>
                  </a:solidFill>
                </a:endParaRPr>
              </a:p>
            </p:txBody>
          </p:sp>
          <p:sp>
            <p:nvSpPr>
              <p:cNvPr id="28" name="TextBox 27"/>
              <p:cNvSpPr txBox="1"/>
              <p:nvPr/>
            </p:nvSpPr>
            <p:spPr>
              <a:xfrm>
                <a:off x="1155776" y="1591789"/>
                <a:ext cx="2167547" cy="9057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ru-RU" sz="1150" b="1" dirty="0" smtClean="0">
                    <a:solidFill>
                      <a:srgbClr val="05828C"/>
                    </a:solidFill>
                    <a:latin typeface="Inter" panose="02000503000000020004" pitchFamily="2" charset="0"/>
                    <a:ea typeface="Inter" panose="02000503000000020004" pitchFamily="2" charset="0"/>
                  </a:rPr>
                  <a:t>НАУЧНО-ПРОМЫШЛЕННЫЙ</a:t>
                </a:r>
              </a:p>
              <a:p>
                <a:pPr algn="ctr"/>
                <a:r>
                  <a:rPr lang="ru-RU" sz="1150" b="1" dirty="0" smtClean="0">
                    <a:solidFill>
                      <a:srgbClr val="05828C"/>
                    </a:solidFill>
                    <a:latin typeface="Inter" panose="02000503000000020004" pitchFamily="2" charset="0"/>
                    <a:ea typeface="Inter" panose="02000503000000020004" pitchFamily="2" charset="0"/>
                  </a:rPr>
                  <a:t>МУЛЬТИОТРАСЛЕВОЙ</a:t>
                </a:r>
              </a:p>
              <a:p>
                <a:pPr algn="ctr"/>
                <a:r>
                  <a:rPr lang="ru-RU" sz="1150" b="1" dirty="0" smtClean="0">
                    <a:solidFill>
                      <a:srgbClr val="05828C"/>
                    </a:solidFill>
                    <a:latin typeface="Inter" panose="02000503000000020004" pitchFamily="2" charset="0"/>
                    <a:ea typeface="Inter" panose="02000503000000020004" pitchFamily="2" charset="0"/>
                  </a:rPr>
                  <a:t>КЛАСТЕР</a:t>
                </a:r>
                <a:endParaRPr lang="ru-RU" sz="1150" b="1" dirty="0">
                  <a:solidFill>
                    <a:srgbClr val="05828C"/>
                  </a:solidFill>
                  <a:latin typeface="Inter" panose="02000503000000020004" pitchFamily="2" charset="0"/>
                  <a:ea typeface="Inter" panose="02000503000000020004" pitchFamily="2" charset="0"/>
                </a:endParaRPr>
              </a:p>
            </p:txBody>
          </p:sp>
        </p:grpSp>
        <p:grpSp>
          <p:nvGrpSpPr>
            <p:cNvPr id="29" name="Группа 28"/>
            <p:cNvGrpSpPr/>
            <p:nvPr/>
          </p:nvGrpSpPr>
          <p:grpSpPr>
            <a:xfrm>
              <a:off x="1067352" y="4740431"/>
              <a:ext cx="1981651" cy="1965170"/>
              <a:chOff x="1215188" y="1152677"/>
              <a:chExt cx="1981651" cy="1965170"/>
            </a:xfrm>
          </p:grpSpPr>
          <p:sp>
            <p:nvSpPr>
              <p:cNvPr id="30" name="Овал 29"/>
              <p:cNvSpPr/>
              <p:nvPr/>
            </p:nvSpPr>
            <p:spPr>
              <a:xfrm>
                <a:off x="1231669" y="1152677"/>
                <a:ext cx="1965170" cy="1965170"/>
              </a:xfrm>
              <a:prstGeom prst="ellipse">
                <a:avLst/>
              </a:prstGeom>
              <a:solidFill>
                <a:srgbClr val="EFF6FD"/>
              </a:solidFill>
              <a:ln cmpd="thickThin">
                <a:solidFill>
                  <a:srgbClr val="F07D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>
                  <a:solidFill>
                    <a:srgbClr val="05828C"/>
                  </a:solidFill>
                </a:endParaRPr>
              </a:p>
            </p:txBody>
          </p:sp>
          <p:sp>
            <p:nvSpPr>
              <p:cNvPr id="31" name="TextBox 30"/>
              <p:cNvSpPr txBox="1"/>
              <p:nvPr/>
            </p:nvSpPr>
            <p:spPr>
              <a:xfrm>
                <a:off x="1215188" y="1820404"/>
                <a:ext cx="1981651" cy="738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ru-RU" sz="1400" b="1" dirty="0" smtClean="0">
                    <a:solidFill>
                      <a:srgbClr val="05828C"/>
                    </a:solidFill>
                    <a:latin typeface="Inter" panose="02000503000000020004" pitchFamily="2" charset="0"/>
                    <a:ea typeface="Inter" panose="02000503000000020004" pitchFamily="2" charset="0"/>
                  </a:rPr>
                  <a:t>ПРЕДПРИНИ-</a:t>
                </a:r>
              </a:p>
              <a:p>
                <a:pPr algn="ctr"/>
                <a:r>
                  <a:rPr lang="ru-RU" sz="1400" b="1" dirty="0" smtClean="0">
                    <a:solidFill>
                      <a:srgbClr val="05828C"/>
                    </a:solidFill>
                    <a:latin typeface="Inter" panose="02000503000000020004" pitchFamily="2" charset="0"/>
                    <a:ea typeface="Inter" panose="02000503000000020004" pitchFamily="2" charset="0"/>
                  </a:rPr>
                  <a:t>МАТЕЛЬСТВО </a:t>
                </a:r>
              </a:p>
              <a:p>
                <a:pPr algn="ctr"/>
                <a:r>
                  <a:rPr lang="ru-RU" sz="1400" b="1" dirty="0" smtClean="0">
                    <a:solidFill>
                      <a:srgbClr val="05828C"/>
                    </a:solidFill>
                    <a:latin typeface="Inter" panose="02000503000000020004" pitchFamily="2" charset="0"/>
                    <a:ea typeface="Inter" panose="02000503000000020004" pitchFamily="2" charset="0"/>
                  </a:rPr>
                  <a:t>И ТУРИЗМ</a:t>
                </a:r>
                <a:endParaRPr lang="ru-RU" sz="1400" b="1" dirty="0">
                  <a:solidFill>
                    <a:srgbClr val="05828C"/>
                  </a:solidFill>
                  <a:latin typeface="Inter" panose="02000503000000020004" pitchFamily="2" charset="0"/>
                  <a:ea typeface="Inter" panose="02000503000000020004" pitchFamily="2" charset="0"/>
                </a:endParaRPr>
              </a:p>
            </p:txBody>
          </p:sp>
        </p:grpSp>
        <p:grpSp>
          <p:nvGrpSpPr>
            <p:cNvPr id="32" name="Группа 31"/>
            <p:cNvGrpSpPr/>
            <p:nvPr/>
          </p:nvGrpSpPr>
          <p:grpSpPr>
            <a:xfrm>
              <a:off x="4889551" y="4740430"/>
              <a:ext cx="1965170" cy="1965170"/>
              <a:chOff x="1231669" y="1152677"/>
              <a:chExt cx="1965170" cy="1965170"/>
            </a:xfrm>
          </p:grpSpPr>
          <p:sp>
            <p:nvSpPr>
              <p:cNvPr id="33" name="Овал 32"/>
              <p:cNvSpPr/>
              <p:nvPr/>
            </p:nvSpPr>
            <p:spPr>
              <a:xfrm>
                <a:off x="1231669" y="1152677"/>
                <a:ext cx="1965170" cy="1965170"/>
              </a:xfrm>
              <a:prstGeom prst="ellipse">
                <a:avLst/>
              </a:prstGeom>
              <a:solidFill>
                <a:srgbClr val="EFF6FD"/>
              </a:solidFill>
              <a:ln cmpd="thickThin">
                <a:solidFill>
                  <a:srgbClr val="F07D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>
                  <a:solidFill>
                    <a:srgbClr val="05828C"/>
                  </a:solidFill>
                </a:endParaRPr>
              </a:p>
            </p:txBody>
          </p:sp>
          <p:sp>
            <p:nvSpPr>
              <p:cNvPr id="34" name="TextBox 33"/>
              <p:cNvSpPr txBox="1"/>
              <p:nvPr/>
            </p:nvSpPr>
            <p:spPr>
              <a:xfrm>
                <a:off x="1256156" y="1890290"/>
                <a:ext cx="192215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ru-RU" sz="1400" b="1" dirty="0" smtClean="0">
                    <a:solidFill>
                      <a:srgbClr val="05828C"/>
                    </a:solidFill>
                    <a:latin typeface="Inter" panose="02000503000000020004" pitchFamily="2" charset="0"/>
                    <a:ea typeface="Inter" panose="02000503000000020004" pitchFamily="2" charset="0"/>
                  </a:rPr>
                  <a:t>КРЕАТИВНАЯ ЭКОНОМИКА</a:t>
                </a:r>
                <a:endParaRPr lang="ru-RU" sz="1400" b="1" dirty="0">
                  <a:solidFill>
                    <a:srgbClr val="05828C"/>
                  </a:solidFill>
                  <a:latin typeface="Inter" panose="02000503000000020004" pitchFamily="2" charset="0"/>
                  <a:ea typeface="Inter" panose="02000503000000020004" pitchFamily="2" charset="0"/>
                </a:endParaRPr>
              </a:p>
            </p:txBody>
          </p:sp>
        </p:grpSp>
      </p:grpSp>
      <p:grpSp>
        <p:nvGrpSpPr>
          <p:cNvPr id="7" name="Группа 6"/>
          <p:cNvGrpSpPr/>
          <p:nvPr/>
        </p:nvGrpSpPr>
        <p:grpSpPr>
          <a:xfrm>
            <a:off x="336300" y="5257800"/>
            <a:ext cx="2083364" cy="1371600"/>
            <a:chOff x="93622" y="2905276"/>
            <a:chExt cx="2083364" cy="1371600"/>
          </a:xfrm>
        </p:grpSpPr>
        <p:sp>
          <p:nvSpPr>
            <p:cNvPr id="35" name="Шеврон 34"/>
            <p:cNvSpPr/>
            <p:nvPr/>
          </p:nvSpPr>
          <p:spPr>
            <a:xfrm>
              <a:off x="93622" y="2905276"/>
              <a:ext cx="2083364" cy="1371600"/>
            </a:xfrm>
            <a:custGeom>
              <a:avLst/>
              <a:gdLst>
                <a:gd name="connsiteX0" fmla="*/ 0 w 2141116"/>
                <a:gd name="connsiteY0" fmla="*/ 0 h 1572392"/>
                <a:gd name="connsiteX1" fmla="*/ 1653502 w 2141116"/>
                <a:gd name="connsiteY1" fmla="*/ 0 h 1572392"/>
                <a:gd name="connsiteX2" fmla="*/ 2141116 w 2141116"/>
                <a:gd name="connsiteY2" fmla="*/ 786196 h 1572392"/>
                <a:gd name="connsiteX3" fmla="*/ 1653502 w 2141116"/>
                <a:gd name="connsiteY3" fmla="*/ 1572392 h 1572392"/>
                <a:gd name="connsiteX4" fmla="*/ 0 w 2141116"/>
                <a:gd name="connsiteY4" fmla="*/ 1572392 h 1572392"/>
                <a:gd name="connsiteX5" fmla="*/ 487614 w 2141116"/>
                <a:gd name="connsiteY5" fmla="*/ 786196 h 1572392"/>
                <a:gd name="connsiteX6" fmla="*/ 0 w 2141116"/>
                <a:gd name="connsiteY6" fmla="*/ 0 h 1572392"/>
                <a:gd name="connsiteX0" fmla="*/ 0 w 2141116"/>
                <a:gd name="connsiteY0" fmla="*/ 0 h 1572392"/>
                <a:gd name="connsiteX1" fmla="*/ 1653502 w 2141116"/>
                <a:gd name="connsiteY1" fmla="*/ 0 h 1572392"/>
                <a:gd name="connsiteX2" fmla="*/ 2141116 w 2141116"/>
                <a:gd name="connsiteY2" fmla="*/ 786196 h 1572392"/>
                <a:gd name="connsiteX3" fmla="*/ 1653502 w 2141116"/>
                <a:gd name="connsiteY3" fmla="*/ 1572392 h 1572392"/>
                <a:gd name="connsiteX4" fmla="*/ 0 w 2141116"/>
                <a:gd name="connsiteY4" fmla="*/ 1572392 h 1572392"/>
                <a:gd name="connsiteX5" fmla="*/ 343235 w 2141116"/>
                <a:gd name="connsiteY5" fmla="*/ 786196 h 1572392"/>
                <a:gd name="connsiteX6" fmla="*/ 0 w 2141116"/>
                <a:gd name="connsiteY6" fmla="*/ 0 h 1572392"/>
                <a:gd name="connsiteX0" fmla="*/ 0 w 2083364"/>
                <a:gd name="connsiteY0" fmla="*/ 0 h 1572392"/>
                <a:gd name="connsiteX1" fmla="*/ 1653502 w 2083364"/>
                <a:gd name="connsiteY1" fmla="*/ 0 h 1572392"/>
                <a:gd name="connsiteX2" fmla="*/ 2083364 w 2083364"/>
                <a:gd name="connsiteY2" fmla="*/ 786196 h 1572392"/>
                <a:gd name="connsiteX3" fmla="*/ 1653502 w 2083364"/>
                <a:gd name="connsiteY3" fmla="*/ 1572392 h 1572392"/>
                <a:gd name="connsiteX4" fmla="*/ 0 w 2083364"/>
                <a:gd name="connsiteY4" fmla="*/ 1572392 h 1572392"/>
                <a:gd name="connsiteX5" fmla="*/ 343235 w 2083364"/>
                <a:gd name="connsiteY5" fmla="*/ 786196 h 1572392"/>
                <a:gd name="connsiteX6" fmla="*/ 0 w 2083364"/>
                <a:gd name="connsiteY6" fmla="*/ 0 h 1572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83364" h="1572392">
                  <a:moveTo>
                    <a:pt x="0" y="0"/>
                  </a:moveTo>
                  <a:lnTo>
                    <a:pt x="1653502" y="0"/>
                  </a:lnTo>
                  <a:lnTo>
                    <a:pt x="2083364" y="786196"/>
                  </a:lnTo>
                  <a:lnTo>
                    <a:pt x="1653502" y="1572392"/>
                  </a:lnTo>
                  <a:lnTo>
                    <a:pt x="0" y="1572392"/>
                  </a:lnTo>
                  <a:lnTo>
                    <a:pt x="343235" y="78619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07D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>
                <a:solidFill>
                  <a:schemeClr val="tx1"/>
                </a:solidFill>
              </a:endParaRPr>
            </a:p>
          </p:txBody>
        </p:sp>
        <p:sp>
          <p:nvSpPr>
            <p:cNvPr id="36" name="TextBox 35"/>
            <p:cNvSpPr txBox="1"/>
            <p:nvPr/>
          </p:nvSpPr>
          <p:spPr>
            <a:xfrm>
              <a:off x="261793" y="3207810"/>
              <a:ext cx="1871750" cy="6771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ru-RU" sz="2600" b="1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ЭТАП 1</a:t>
              </a:r>
            </a:p>
            <a:p>
              <a:pPr algn="ctr"/>
              <a:r>
                <a:rPr lang="ru-RU" sz="1200" b="1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2024-2026 ГОДЫ</a:t>
              </a:r>
              <a:endParaRPr lang="ru-RU" sz="1200" b="1" dirty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endParaRPr>
            </a:p>
          </p:txBody>
        </p:sp>
      </p:grpSp>
      <p:grpSp>
        <p:nvGrpSpPr>
          <p:cNvPr id="38" name="Группа 37"/>
          <p:cNvGrpSpPr/>
          <p:nvPr/>
        </p:nvGrpSpPr>
        <p:grpSpPr>
          <a:xfrm>
            <a:off x="2362199" y="5526402"/>
            <a:ext cx="1162099" cy="863434"/>
            <a:chOff x="-69443" y="3027429"/>
            <a:chExt cx="2035810" cy="1512597"/>
          </a:xfrm>
        </p:grpSpPr>
        <p:sp>
          <p:nvSpPr>
            <p:cNvPr id="40" name="Шеврон 34"/>
            <p:cNvSpPr/>
            <p:nvPr/>
          </p:nvSpPr>
          <p:spPr>
            <a:xfrm>
              <a:off x="-69443" y="3027429"/>
              <a:ext cx="2035810" cy="1512597"/>
            </a:xfrm>
            <a:custGeom>
              <a:avLst/>
              <a:gdLst>
                <a:gd name="connsiteX0" fmla="*/ 0 w 2141116"/>
                <a:gd name="connsiteY0" fmla="*/ 0 h 1572392"/>
                <a:gd name="connsiteX1" fmla="*/ 1653502 w 2141116"/>
                <a:gd name="connsiteY1" fmla="*/ 0 h 1572392"/>
                <a:gd name="connsiteX2" fmla="*/ 2141116 w 2141116"/>
                <a:gd name="connsiteY2" fmla="*/ 786196 h 1572392"/>
                <a:gd name="connsiteX3" fmla="*/ 1653502 w 2141116"/>
                <a:gd name="connsiteY3" fmla="*/ 1572392 h 1572392"/>
                <a:gd name="connsiteX4" fmla="*/ 0 w 2141116"/>
                <a:gd name="connsiteY4" fmla="*/ 1572392 h 1572392"/>
                <a:gd name="connsiteX5" fmla="*/ 487614 w 2141116"/>
                <a:gd name="connsiteY5" fmla="*/ 786196 h 1572392"/>
                <a:gd name="connsiteX6" fmla="*/ 0 w 2141116"/>
                <a:gd name="connsiteY6" fmla="*/ 0 h 1572392"/>
                <a:gd name="connsiteX0" fmla="*/ 0 w 2141116"/>
                <a:gd name="connsiteY0" fmla="*/ 0 h 1572392"/>
                <a:gd name="connsiteX1" fmla="*/ 1653502 w 2141116"/>
                <a:gd name="connsiteY1" fmla="*/ 0 h 1572392"/>
                <a:gd name="connsiteX2" fmla="*/ 2141116 w 2141116"/>
                <a:gd name="connsiteY2" fmla="*/ 786196 h 1572392"/>
                <a:gd name="connsiteX3" fmla="*/ 1653502 w 2141116"/>
                <a:gd name="connsiteY3" fmla="*/ 1572392 h 1572392"/>
                <a:gd name="connsiteX4" fmla="*/ 0 w 2141116"/>
                <a:gd name="connsiteY4" fmla="*/ 1572392 h 1572392"/>
                <a:gd name="connsiteX5" fmla="*/ 343235 w 2141116"/>
                <a:gd name="connsiteY5" fmla="*/ 786196 h 1572392"/>
                <a:gd name="connsiteX6" fmla="*/ 0 w 2141116"/>
                <a:gd name="connsiteY6" fmla="*/ 0 h 1572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41116" h="1572392">
                  <a:moveTo>
                    <a:pt x="0" y="0"/>
                  </a:moveTo>
                  <a:lnTo>
                    <a:pt x="1653502" y="0"/>
                  </a:lnTo>
                  <a:lnTo>
                    <a:pt x="2141116" y="786196"/>
                  </a:lnTo>
                  <a:lnTo>
                    <a:pt x="1653502" y="1572392"/>
                  </a:lnTo>
                  <a:lnTo>
                    <a:pt x="0" y="1572392"/>
                  </a:lnTo>
                  <a:lnTo>
                    <a:pt x="343235" y="78619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5828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>
                <a:solidFill>
                  <a:schemeClr val="tx1"/>
                </a:solidFill>
              </a:endParaRPr>
            </a:p>
          </p:txBody>
        </p:sp>
        <p:sp>
          <p:nvSpPr>
            <p:cNvPr id="41" name="TextBox 40"/>
            <p:cNvSpPr txBox="1"/>
            <p:nvPr/>
          </p:nvSpPr>
          <p:spPr>
            <a:xfrm>
              <a:off x="61160" y="3360355"/>
              <a:ext cx="1871751" cy="7162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ru-RU" sz="1600" b="1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ЭТАП 2</a:t>
              </a:r>
            </a:p>
            <a:p>
              <a:pPr algn="ctr"/>
              <a:r>
                <a:rPr lang="ru-RU" sz="700" b="1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2027-2031 ГОДЫ</a:t>
              </a:r>
              <a:endParaRPr lang="ru-RU" sz="700" b="1" dirty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endParaRPr>
            </a:p>
          </p:txBody>
        </p:sp>
      </p:grpSp>
      <p:grpSp>
        <p:nvGrpSpPr>
          <p:cNvPr id="42" name="Группа 41"/>
          <p:cNvGrpSpPr/>
          <p:nvPr/>
        </p:nvGrpSpPr>
        <p:grpSpPr>
          <a:xfrm>
            <a:off x="3454400" y="5526403"/>
            <a:ext cx="1162098" cy="863434"/>
            <a:chOff x="-69441" y="3027431"/>
            <a:chExt cx="2002352" cy="1512598"/>
          </a:xfrm>
        </p:grpSpPr>
        <p:sp>
          <p:nvSpPr>
            <p:cNvPr id="43" name="Шеврон 34"/>
            <p:cNvSpPr/>
            <p:nvPr/>
          </p:nvSpPr>
          <p:spPr>
            <a:xfrm>
              <a:off x="-69441" y="3027431"/>
              <a:ext cx="1994202" cy="1512598"/>
            </a:xfrm>
            <a:custGeom>
              <a:avLst/>
              <a:gdLst>
                <a:gd name="connsiteX0" fmla="*/ 0 w 2141116"/>
                <a:gd name="connsiteY0" fmla="*/ 0 h 1572392"/>
                <a:gd name="connsiteX1" fmla="*/ 1653502 w 2141116"/>
                <a:gd name="connsiteY1" fmla="*/ 0 h 1572392"/>
                <a:gd name="connsiteX2" fmla="*/ 2141116 w 2141116"/>
                <a:gd name="connsiteY2" fmla="*/ 786196 h 1572392"/>
                <a:gd name="connsiteX3" fmla="*/ 1653502 w 2141116"/>
                <a:gd name="connsiteY3" fmla="*/ 1572392 h 1572392"/>
                <a:gd name="connsiteX4" fmla="*/ 0 w 2141116"/>
                <a:gd name="connsiteY4" fmla="*/ 1572392 h 1572392"/>
                <a:gd name="connsiteX5" fmla="*/ 487614 w 2141116"/>
                <a:gd name="connsiteY5" fmla="*/ 786196 h 1572392"/>
                <a:gd name="connsiteX6" fmla="*/ 0 w 2141116"/>
                <a:gd name="connsiteY6" fmla="*/ 0 h 1572392"/>
                <a:gd name="connsiteX0" fmla="*/ 0 w 2141116"/>
                <a:gd name="connsiteY0" fmla="*/ 0 h 1572392"/>
                <a:gd name="connsiteX1" fmla="*/ 1653502 w 2141116"/>
                <a:gd name="connsiteY1" fmla="*/ 0 h 1572392"/>
                <a:gd name="connsiteX2" fmla="*/ 2141116 w 2141116"/>
                <a:gd name="connsiteY2" fmla="*/ 786196 h 1572392"/>
                <a:gd name="connsiteX3" fmla="*/ 1653502 w 2141116"/>
                <a:gd name="connsiteY3" fmla="*/ 1572392 h 1572392"/>
                <a:gd name="connsiteX4" fmla="*/ 0 w 2141116"/>
                <a:gd name="connsiteY4" fmla="*/ 1572392 h 1572392"/>
                <a:gd name="connsiteX5" fmla="*/ 343235 w 2141116"/>
                <a:gd name="connsiteY5" fmla="*/ 786196 h 1572392"/>
                <a:gd name="connsiteX6" fmla="*/ 0 w 2141116"/>
                <a:gd name="connsiteY6" fmla="*/ 0 h 1572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41116" h="1572392">
                  <a:moveTo>
                    <a:pt x="0" y="0"/>
                  </a:moveTo>
                  <a:lnTo>
                    <a:pt x="1653502" y="0"/>
                  </a:lnTo>
                  <a:lnTo>
                    <a:pt x="2141116" y="786196"/>
                  </a:lnTo>
                  <a:lnTo>
                    <a:pt x="1653502" y="1572392"/>
                  </a:lnTo>
                  <a:lnTo>
                    <a:pt x="0" y="1572392"/>
                  </a:lnTo>
                  <a:lnTo>
                    <a:pt x="343235" y="78619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0448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>
                <a:solidFill>
                  <a:schemeClr val="tx1"/>
                </a:solidFill>
              </a:endParaRPr>
            </a:p>
          </p:txBody>
        </p:sp>
        <p:sp>
          <p:nvSpPr>
            <p:cNvPr id="44" name="TextBox 43"/>
            <p:cNvSpPr txBox="1"/>
            <p:nvPr/>
          </p:nvSpPr>
          <p:spPr>
            <a:xfrm>
              <a:off x="61160" y="3360355"/>
              <a:ext cx="1871751" cy="71491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ru-RU" sz="1600" b="1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ЭТАП 3</a:t>
              </a:r>
            </a:p>
            <a:p>
              <a:pPr algn="ctr"/>
              <a:r>
                <a:rPr lang="ru-RU" sz="700" b="1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2032-2036 ГОДЫ</a:t>
              </a:r>
              <a:endParaRPr lang="ru-RU" sz="700" b="1" dirty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endParaRPr>
            </a:p>
          </p:txBody>
        </p:sp>
      </p:grpSp>
      <p:grpSp>
        <p:nvGrpSpPr>
          <p:cNvPr id="45" name="Группа 44"/>
          <p:cNvGrpSpPr/>
          <p:nvPr/>
        </p:nvGrpSpPr>
        <p:grpSpPr>
          <a:xfrm>
            <a:off x="4546599" y="5526403"/>
            <a:ext cx="1162099" cy="863434"/>
            <a:chOff x="-69443" y="3027431"/>
            <a:chExt cx="2035810" cy="1512598"/>
          </a:xfrm>
        </p:grpSpPr>
        <p:sp>
          <p:nvSpPr>
            <p:cNvPr id="46" name="Шеврон 34"/>
            <p:cNvSpPr/>
            <p:nvPr/>
          </p:nvSpPr>
          <p:spPr>
            <a:xfrm>
              <a:off x="-69443" y="3027431"/>
              <a:ext cx="2035810" cy="1512598"/>
            </a:xfrm>
            <a:custGeom>
              <a:avLst/>
              <a:gdLst>
                <a:gd name="connsiteX0" fmla="*/ 0 w 2141116"/>
                <a:gd name="connsiteY0" fmla="*/ 0 h 1572392"/>
                <a:gd name="connsiteX1" fmla="*/ 1653502 w 2141116"/>
                <a:gd name="connsiteY1" fmla="*/ 0 h 1572392"/>
                <a:gd name="connsiteX2" fmla="*/ 2141116 w 2141116"/>
                <a:gd name="connsiteY2" fmla="*/ 786196 h 1572392"/>
                <a:gd name="connsiteX3" fmla="*/ 1653502 w 2141116"/>
                <a:gd name="connsiteY3" fmla="*/ 1572392 h 1572392"/>
                <a:gd name="connsiteX4" fmla="*/ 0 w 2141116"/>
                <a:gd name="connsiteY4" fmla="*/ 1572392 h 1572392"/>
                <a:gd name="connsiteX5" fmla="*/ 487614 w 2141116"/>
                <a:gd name="connsiteY5" fmla="*/ 786196 h 1572392"/>
                <a:gd name="connsiteX6" fmla="*/ 0 w 2141116"/>
                <a:gd name="connsiteY6" fmla="*/ 0 h 1572392"/>
                <a:gd name="connsiteX0" fmla="*/ 0 w 2141116"/>
                <a:gd name="connsiteY0" fmla="*/ 0 h 1572392"/>
                <a:gd name="connsiteX1" fmla="*/ 1653502 w 2141116"/>
                <a:gd name="connsiteY1" fmla="*/ 0 h 1572392"/>
                <a:gd name="connsiteX2" fmla="*/ 2141116 w 2141116"/>
                <a:gd name="connsiteY2" fmla="*/ 786196 h 1572392"/>
                <a:gd name="connsiteX3" fmla="*/ 1653502 w 2141116"/>
                <a:gd name="connsiteY3" fmla="*/ 1572392 h 1572392"/>
                <a:gd name="connsiteX4" fmla="*/ 0 w 2141116"/>
                <a:gd name="connsiteY4" fmla="*/ 1572392 h 1572392"/>
                <a:gd name="connsiteX5" fmla="*/ 343235 w 2141116"/>
                <a:gd name="connsiteY5" fmla="*/ 786196 h 1572392"/>
                <a:gd name="connsiteX6" fmla="*/ 0 w 2141116"/>
                <a:gd name="connsiteY6" fmla="*/ 0 h 1572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41116" h="1572392">
                  <a:moveTo>
                    <a:pt x="0" y="0"/>
                  </a:moveTo>
                  <a:lnTo>
                    <a:pt x="1653502" y="0"/>
                  </a:lnTo>
                  <a:lnTo>
                    <a:pt x="2141116" y="786196"/>
                  </a:lnTo>
                  <a:lnTo>
                    <a:pt x="1653502" y="1572392"/>
                  </a:lnTo>
                  <a:lnTo>
                    <a:pt x="0" y="1572392"/>
                  </a:lnTo>
                  <a:lnTo>
                    <a:pt x="343235" y="78619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C04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>
                <a:solidFill>
                  <a:schemeClr val="tx1"/>
                </a:solidFill>
              </a:endParaRPr>
            </a:p>
          </p:txBody>
        </p:sp>
        <p:sp>
          <p:nvSpPr>
            <p:cNvPr id="47" name="TextBox 46"/>
            <p:cNvSpPr txBox="1"/>
            <p:nvPr/>
          </p:nvSpPr>
          <p:spPr>
            <a:xfrm>
              <a:off x="61160" y="3360355"/>
              <a:ext cx="1871751" cy="71491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ru-RU" sz="1600" b="1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ЭТАП 4</a:t>
              </a:r>
            </a:p>
            <a:p>
              <a:pPr algn="ctr"/>
              <a:r>
                <a:rPr lang="ru-RU" sz="700" b="1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2037-2044 ГОДЫ</a:t>
              </a:r>
              <a:endParaRPr lang="ru-RU" sz="700" b="1" dirty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endParaRPr>
            </a:p>
          </p:txBody>
        </p:sp>
      </p:grpSp>
      <p:grpSp>
        <p:nvGrpSpPr>
          <p:cNvPr id="48" name="Группа 47"/>
          <p:cNvGrpSpPr/>
          <p:nvPr/>
        </p:nvGrpSpPr>
        <p:grpSpPr>
          <a:xfrm>
            <a:off x="5638799" y="5526403"/>
            <a:ext cx="1154295" cy="863434"/>
            <a:chOff x="-69443" y="3027431"/>
            <a:chExt cx="2022139" cy="1512598"/>
          </a:xfrm>
        </p:grpSpPr>
        <p:sp>
          <p:nvSpPr>
            <p:cNvPr id="49" name="Шеврон 34"/>
            <p:cNvSpPr/>
            <p:nvPr/>
          </p:nvSpPr>
          <p:spPr>
            <a:xfrm>
              <a:off x="-69443" y="3027431"/>
              <a:ext cx="2022139" cy="1512598"/>
            </a:xfrm>
            <a:custGeom>
              <a:avLst/>
              <a:gdLst>
                <a:gd name="connsiteX0" fmla="*/ 0 w 2141116"/>
                <a:gd name="connsiteY0" fmla="*/ 0 h 1572392"/>
                <a:gd name="connsiteX1" fmla="*/ 1653502 w 2141116"/>
                <a:gd name="connsiteY1" fmla="*/ 0 h 1572392"/>
                <a:gd name="connsiteX2" fmla="*/ 2141116 w 2141116"/>
                <a:gd name="connsiteY2" fmla="*/ 786196 h 1572392"/>
                <a:gd name="connsiteX3" fmla="*/ 1653502 w 2141116"/>
                <a:gd name="connsiteY3" fmla="*/ 1572392 h 1572392"/>
                <a:gd name="connsiteX4" fmla="*/ 0 w 2141116"/>
                <a:gd name="connsiteY4" fmla="*/ 1572392 h 1572392"/>
                <a:gd name="connsiteX5" fmla="*/ 487614 w 2141116"/>
                <a:gd name="connsiteY5" fmla="*/ 786196 h 1572392"/>
                <a:gd name="connsiteX6" fmla="*/ 0 w 2141116"/>
                <a:gd name="connsiteY6" fmla="*/ 0 h 1572392"/>
                <a:gd name="connsiteX0" fmla="*/ 0 w 2141116"/>
                <a:gd name="connsiteY0" fmla="*/ 0 h 1572392"/>
                <a:gd name="connsiteX1" fmla="*/ 1653502 w 2141116"/>
                <a:gd name="connsiteY1" fmla="*/ 0 h 1572392"/>
                <a:gd name="connsiteX2" fmla="*/ 2141116 w 2141116"/>
                <a:gd name="connsiteY2" fmla="*/ 786196 h 1572392"/>
                <a:gd name="connsiteX3" fmla="*/ 1653502 w 2141116"/>
                <a:gd name="connsiteY3" fmla="*/ 1572392 h 1572392"/>
                <a:gd name="connsiteX4" fmla="*/ 0 w 2141116"/>
                <a:gd name="connsiteY4" fmla="*/ 1572392 h 1572392"/>
                <a:gd name="connsiteX5" fmla="*/ 343235 w 2141116"/>
                <a:gd name="connsiteY5" fmla="*/ 786196 h 1572392"/>
                <a:gd name="connsiteX6" fmla="*/ 0 w 2141116"/>
                <a:gd name="connsiteY6" fmla="*/ 0 h 1572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41116" h="1572392">
                  <a:moveTo>
                    <a:pt x="0" y="0"/>
                  </a:moveTo>
                  <a:lnTo>
                    <a:pt x="1653502" y="0"/>
                  </a:lnTo>
                  <a:lnTo>
                    <a:pt x="2141116" y="786196"/>
                  </a:lnTo>
                  <a:lnTo>
                    <a:pt x="1653502" y="1572392"/>
                  </a:lnTo>
                  <a:lnTo>
                    <a:pt x="0" y="1572392"/>
                  </a:lnTo>
                  <a:lnTo>
                    <a:pt x="343235" y="78619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48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>
                <a:solidFill>
                  <a:schemeClr val="tx1"/>
                </a:solidFill>
              </a:endParaRPr>
            </a:p>
          </p:txBody>
        </p:sp>
        <p:sp>
          <p:nvSpPr>
            <p:cNvPr id="50" name="TextBox 49"/>
            <p:cNvSpPr txBox="1"/>
            <p:nvPr/>
          </p:nvSpPr>
          <p:spPr>
            <a:xfrm>
              <a:off x="61160" y="3360355"/>
              <a:ext cx="1871751" cy="71491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ru-RU" sz="1600" b="1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ЭТАП 5</a:t>
              </a:r>
            </a:p>
            <a:p>
              <a:pPr algn="ctr"/>
              <a:r>
                <a:rPr lang="ru-RU" sz="700" b="1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2045-2050 ГОДЫ</a:t>
              </a:r>
              <a:endParaRPr lang="ru-RU" sz="700" b="1" dirty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60709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Полилиния 15"/>
          <p:cNvSpPr/>
          <p:nvPr/>
        </p:nvSpPr>
        <p:spPr>
          <a:xfrm>
            <a:off x="-1" y="3"/>
            <a:ext cx="8305801" cy="990598"/>
          </a:xfrm>
          <a:custGeom>
            <a:avLst/>
            <a:gdLst>
              <a:gd name="connsiteX0" fmla="*/ 0 w 8325377"/>
              <a:gd name="connsiteY0" fmla="*/ 0 h 1401743"/>
              <a:gd name="connsiteX1" fmla="*/ 8325377 w 8325377"/>
              <a:gd name="connsiteY1" fmla="*/ 0 h 1401743"/>
              <a:gd name="connsiteX2" fmla="*/ 8325377 w 8325377"/>
              <a:gd name="connsiteY2" fmla="*/ 706391 h 1401743"/>
              <a:gd name="connsiteX3" fmla="*/ 8311251 w 8325377"/>
              <a:gd name="connsiteY3" fmla="*/ 846520 h 1401743"/>
              <a:gd name="connsiteX4" fmla="*/ 7630015 w 8325377"/>
              <a:gd name="connsiteY4" fmla="*/ 1401743 h 1401743"/>
              <a:gd name="connsiteX5" fmla="*/ 0 w 8325377"/>
              <a:gd name="connsiteY5" fmla="*/ 1401743 h 1401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25377" h="1401743">
                <a:moveTo>
                  <a:pt x="0" y="0"/>
                </a:moveTo>
                <a:lnTo>
                  <a:pt x="8325377" y="0"/>
                </a:lnTo>
                <a:lnTo>
                  <a:pt x="8325377" y="706391"/>
                </a:lnTo>
                <a:lnTo>
                  <a:pt x="8311251" y="846520"/>
                </a:lnTo>
                <a:cubicBezTo>
                  <a:pt x="8246411" y="1163385"/>
                  <a:pt x="7966048" y="1401743"/>
                  <a:pt x="7630015" y="1401743"/>
                </a:cubicBezTo>
                <a:lnTo>
                  <a:pt x="0" y="1401743"/>
                </a:lnTo>
                <a:close/>
              </a:path>
            </a:pathLst>
          </a:custGeom>
          <a:solidFill>
            <a:srgbClr val="0582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18" name="Рисунок 1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116" y="177694"/>
            <a:ext cx="533400" cy="650831"/>
          </a:xfrm>
          <a:prstGeom prst="rect">
            <a:avLst/>
          </a:prstGeom>
        </p:spPr>
      </p:pic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F6DA7AA0-6CFC-424D-AA3F-A7A9912653A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29800" y="303055"/>
            <a:ext cx="1848055" cy="366557"/>
          </a:xfrm>
          <a:prstGeom prst="rect">
            <a:avLst/>
          </a:prstGeom>
        </p:spPr>
      </p:pic>
      <p:sp>
        <p:nvSpPr>
          <p:cNvPr id="22" name="TextBox 21"/>
          <p:cNvSpPr txBox="1"/>
          <p:nvPr/>
        </p:nvSpPr>
        <p:spPr>
          <a:xfrm>
            <a:off x="1834442" y="303055"/>
            <a:ext cx="57855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2000" b="1" i="0" u="none" strike="noStrike" kern="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НАПРАВЛЕНИЕ «ИННОВАЦИОННАЯ ЭКОНОМИКА»</a:t>
            </a:r>
            <a:endParaRPr kumimoji="0" lang="ru-RU" sz="20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894834" y="1276290"/>
            <a:ext cx="397846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2000" b="1" i="0" u="none" strike="noStrike" kern="0" cap="none" spc="0" normalizeH="0" baseline="0" noProof="0" dirty="0" smtClean="0">
                <a:ln>
                  <a:noFill/>
                </a:ln>
                <a:solidFill>
                  <a:srgbClr val="2A7078"/>
                </a:solidFill>
                <a:effectLst/>
                <a:uLnTx/>
                <a:uFillTx/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ВЕКТОРАМИ УСТАНОВЛЕНО </a:t>
            </a:r>
          </a:p>
        </p:txBody>
      </p:sp>
      <p:sp>
        <p:nvSpPr>
          <p:cNvPr id="11" name="Скругленный прямоугольник 10"/>
          <p:cNvSpPr/>
          <p:nvPr/>
        </p:nvSpPr>
        <p:spPr>
          <a:xfrm>
            <a:off x="380253" y="2623848"/>
            <a:ext cx="5127149" cy="3904737"/>
          </a:xfrm>
          <a:prstGeom prst="roundRect">
            <a:avLst>
              <a:gd name="adj" fmla="val 10081"/>
            </a:avLst>
          </a:prstGeom>
          <a:solidFill>
            <a:srgbClr val="05828C"/>
          </a:solidFill>
          <a:ln w="12700">
            <a:noFill/>
          </a:ln>
          <a:effectLst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800" b="0" i="0" u="none" strike="noStrike" kern="0" cap="none" spc="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Bahnschrift SemiBold Condensed" panose="020B0502040204020203" pitchFamily="34" charset="0"/>
              <a:ea typeface="+mn-ea"/>
              <a:cs typeface="+mn-cs"/>
            </a:endParaRPr>
          </a:p>
        </p:txBody>
      </p:sp>
      <p:sp>
        <p:nvSpPr>
          <p:cNvPr id="36" name="TextBox 35"/>
          <p:cNvSpPr txBox="1"/>
          <p:nvPr/>
        </p:nvSpPr>
        <p:spPr>
          <a:xfrm>
            <a:off x="8947972" y="5509395"/>
            <a:ext cx="11325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 algn="ctr">
              <a:defRPr sz="2000"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2000" b="1" i="0" u="none" strike="noStrike" kern="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nter" panose="02000503000000020004" pitchFamily="2" charset="0"/>
                <a:ea typeface="Inter" panose="02000503000000020004" pitchFamily="2" charset="0"/>
              </a:rPr>
              <a:t>-</a:t>
            </a:r>
            <a:endParaRPr kumimoji="0" lang="ru-RU" sz="20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Inter" panose="02000503000000020004" pitchFamily="2" charset="0"/>
              <a:ea typeface="Inter" panose="02000503000000020004" pitchFamily="2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7095636" y="1245545"/>
            <a:ext cx="385678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2000" b="1" i="0" u="none" strike="noStrike" kern="0" cap="none" spc="0" normalizeH="0" baseline="0" noProof="0" dirty="0" smtClean="0">
                <a:ln>
                  <a:noFill/>
                </a:ln>
                <a:solidFill>
                  <a:srgbClr val="2A7078"/>
                </a:solidFill>
                <a:effectLst/>
                <a:uLnTx/>
                <a:uFillTx/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ПЛАНОМ МЕРОПРИЯТИЙ 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2000" b="1" i="0" u="none" strike="noStrike" kern="0" cap="none" spc="0" normalizeH="0" baseline="0" noProof="0" dirty="0" smtClean="0">
                <a:ln>
                  <a:noFill/>
                </a:ln>
                <a:solidFill>
                  <a:srgbClr val="2A7078"/>
                </a:solidFill>
                <a:effectLst/>
                <a:uLnTx/>
                <a:uFillTx/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ПРЕДУСМОТРЕНО 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7534168" y="1906399"/>
            <a:ext cx="2979717" cy="432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07D00"/>
                </a:solidFill>
                <a:effectLst/>
                <a:uLnTx/>
                <a:uFillTx/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48</a:t>
            </a:r>
            <a:r>
              <a:rPr kumimoji="0" lang="ru-RU" sz="2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07D00"/>
                </a:solidFill>
                <a:effectLst/>
                <a:uLnTx/>
                <a:uFillTx/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 мероприятий</a:t>
            </a:r>
            <a:endParaRPr kumimoji="0" lang="ru-RU" sz="2600" b="1" i="0" u="none" strike="noStrike" kern="1200" cap="none" spc="0" normalizeH="0" baseline="0" noProof="0" dirty="0">
              <a:ln>
                <a:noFill/>
              </a:ln>
              <a:solidFill>
                <a:srgbClr val="F07D00"/>
              </a:solidFill>
              <a:effectLst/>
              <a:uLnTx/>
              <a:uFillTx/>
              <a:latin typeface="Inter" panose="02000503000000020004" pitchFamily="2" charset="0"/>
              <a:ea typeface="Inter" panose="02000503000000020004" pitchFamily="2" charset="0"/>
              <a:cs typeface="Calibri" panose="020F0502020204030204" pitchFamily="34" charset="0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701235" y="1906399"/>
            <a:ext cx="4354531" cy="432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2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07D00"/>
                </a:solidFill>
                <a:effectLst/>
                <a:uLnTx/>
                <a:uFillTx/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1</a:t>
            </a:r>
            <a:r>
              <a:rPr kumimoji="0" lang="en-US" sz="2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07D00"/>
                </a:solidFill>
                <a:effectLst/>
                <a:uLnTx/>
                <a:uFillTx/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2</a:t>
            </a:r>
            <a:r>
              <a:rPr kumimoji="0" lang="ru-RU" sz="2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07D00"/>
                </a:solidFill>
                <a:effectLst/>
                <a:uLnTx/>
                <a:uFillTx/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 </a:t>
            </a:r>
            <a:r>
              <a:rPr kumimoji="0" lang="ru-RU" sz="2600" b="1" i="0" u="none" strike="noStrike" kern="1200" cap="none" spc="0" normalizeH="0" baseline="0" noProof="0" dirty="0">
                <a:ln>
                  <a:noFill/>
                </a:ln>
                <a:solidFill>
                  <a:srgbClr val="F07D00"/>
                </a:solidFill>
                <a:effectLst/>
                <a:uLnTx/>
                <a:uFillTx/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целевых показателей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559967" y="3093040"/>
            <a:ext cx="4495799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2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07D00"/>
                </a:solidFill>
                <a:effectLst/>
                <a:uLnTx/>
                <a:uFillTx/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 </a:t>
            </a:r>
            <a:r>
              <a:rPr kumimoji="0" lang="en-US" sz="2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07D00"/>
                </a:solidFill>
                <a:effectLst/>
                <a:uLnTx/>
                <a:uFillTx/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5</a:t>
            </a:r>
            <a:r>
              <a:rPr kumimoji="0" lang="ru-RU" sz="2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07D00"/>
                </a:solidFill>
                <a:effectLst/>
                <a:uLnTx/>
                <a:uFillTx/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 ПОКАЗАТЕЛЕЙ ДОСТИГНУТЫ</a:t>
            </a:r>
            <a:endParaRPr kumimoji="0" lang="ru-RU" sz="2000" b="1" i="0" u="none" strike="noStrike" kern="1200" cap="none" spc="0" normalizeH="0" baseline="0" noProof="0" dirty="0">
              <a:ln>
                <a:noFill/>
              </a:ln>
              <a:solidFill>
                <a:srgbClr val="F07D00"/>
              </a:solidFill>
              <a:effectLst/>
              <a:uLnTx/>
              <a:uFillTx/>
              <a:latin typeface="Inter" panose="02000503000000020004" pitchFamily="2" charset="0"/>
              <a:ea typeface="Inter" panose="02000503000000020004" pitchFamily="2" charset="0"/>
              <a:cs typeface="Calibri" panose="020F0502020204030204" pitchFamily="34" charset="0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630601" y="3523833"/>
            <a:ext cx="5693999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600" b="1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ПО </a:t>
            </a:r>
            <a:r>
              <a:rPr kumimoji="0" lang="en-US" sz="1600" b="1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4</a:t>
            </a:r>
            <a:r>
              <a:rPr kumimoji="0" lang="ru-RU" sz="1600" b="1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 ПОКАЗАТЕЛЯМ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6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СРОКИ ДОСТИЖЕНИЯ УСТАНОВЛЕНЫ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6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К КОНЦУ I ЭТАПА (2026 г.)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6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600" b="1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ПО </a:t>
            </a:r>
            <a:r>
              <a:rPr kumimoji="0" lang="en-US" sz="1600" b="1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2</a:t>
            </a:r>
            <a:r>
              <a:rPr kumimoji="0" lang="ru-RU" sz="1600" b="1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 ПОКАЗАТЕЛЯМ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6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СРОКИ ДОСТИЖЕНИЯ УСТАНОВЛЕНЫ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6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К КОНЦУ II ЭТАПА (2031 г.)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6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Inter" panose="02000503000000020004" pitchFamily="2" charset="0"/>
              <a:ea typeface="Inter" panose="02000503000000020004" pitchFamily="2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600" b="1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ПО 1 ПОКАЗАТЕЛЮ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6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СРОКИ ДОСТИЖЕНИЯ УСТАНОВЛЕНЫ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6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К КОНЦУ III ЭТАПА (2036 г.)</a:t>
            </a:r>
            <a:r>
              <a:rPr kumimoji="0" lang="ru-RU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55C9F"/>
                </a:solidFill>
                <a:effectLst/>
                <a:uLnTx/>
                <a:uFillTx/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 </a:t>
            </a:r>
            <a:endParaRPr kumimoji="0" lang="ru-RU" sz="1600" b="0" i="0" u="none" strike="noStrike" kern="1200" cap="none" spc="0" normalizeH="0" baseline="0" noProof="0" dirty="0">
              <a:ln>
                <a:noFill/>
              </a:ln>
              <a:solidFill>
                <a:srgbClr val="055C9F"/>
              </a:solidFill>
              <a:effectLst/>
              <a:uLnTx/>
              <a:uFillTx/>
              <a:latin typeface="Inter" panose="02000503000000020004" pitchFamily="2" charset="0"/>
              <a:ea typeface="Inter" panose="02000503000000020004" pitchFamily="2" charset="0"/>
              <a:cs typeface="Calibri" panose="020F0502020204030204" pitchFamily="34" charset="0"/>
            </a:endParaRPr>
          </a:p>
        </p:txBody>
      </p:sp>
      <p:pic>
        <p:nvPicPr>
          <p:cNvPr id="35" name="Рисунок 3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65831" y="2595273"/>
            <a:ext cx="5302499" cy="3933312"/>
          </a:xfrm>
          <a:prstGeom prst="rect">
            <a:avLst/>
          </a:prstGeom>
        </p:spPr>
      </p:pic>
      <p:sp>
        <p:nvSpPr>
          <p:cNvPr id="37" name="TextBox 36"/>
          <p:cNvSpPr txBox="1"/>
          <p:nvPr/>
        </p:nvSpPr>
        <p:spPr>
          <a:xfrm>
            <a:off x="7065030" y="3135263"/>
            <a:ext cx="393508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2000" b="1" i="0" u="none" strike="noStrike" kern="1200" cap="none" spc="0" normalizeH="0" baseline="0" noProof="0" dirty="0">
                <a:ln>
                  <a:noFill/>
                </a:ln>
                <a:solidFill>
                  <a:srgbClr val="F07D00"/>
                </a:solidFill>
                <a:effectLst/>
                <a:uLnTx/>
                <a:uFillTx/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ПО </a:t>
            </a:r>
            <a:r>
              <a:rPr kumimoji="0" lang="ru-RU" sz="2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07D00"/>
                </a:solidFill>
                <a:effectLst/>
                <a:uLnTx/>
                <a:uFillTx/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30 </a:t>
            </a:r>
            <a:r>
              <a:rPr kumimoji="0" lang="ru-RU" sz="2000" b="1" i="0" u="none" strike="noStrike" kern="1200" cap="none" spc="0" normalizeH="0" baseline="0" noProof="0" dirty="0">
                <a:ln>
                  <a:noFill/>
                </a:ln>
                <a:solidFill>
                  <a:srgbClr val="F07D00"/>
                </a:solidFill>
                <a:effectLst/>
                <a:uLnTx/>
                <a:uFillTx/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МЕРОПРИЯТИЯМ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2000" b="1" i="0" u="none" strike="noStrike" kern="1200" cap="none" spc="0" normalizeH="0" baseline="0" noProof="0" dirty="0">
                <a:ln>
                  <a:noFill/>
                </a:ln>
                <a:solidFill>
                  <a:srgbClr val="F07D00"/>
                </a:solidFill>
                <a:effectLst/>
                <a:uLnTx/>
                <a:uFillTx/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ОЖИДАЕМЫЕ РЕЗУЛЬТАТЫ ДОСТИГНУТЫ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2000" b="1" i="0" u="none" strike="noStrike" kern="1200" cap="none" spc="0" normalizeH="0" baseline="0" noProof="0" dirty="0">
              <a:ln>
                <a:noFill/>
              </a:ln>
              <a:solidFill>
                <a:srgbClr val="F07D00"/>
              </a:solidFill>
              <a:effectLst/>
              <a:uLnTx/>
              <a:uFillTx/>
              <a:latin typeface="Inter" panose="02000503000000020004" pitchFamily="2" charset="0"/>
              <a:ea typeface="Inter" panose="02000503000000020004" pitchFamily="2" charset="0"/>
              <a:cs typeface="Calibri" panose="020F0502020204030204" pitchFamily="34" charset="0"/>
            </a:endParaRPr>
          </a:p>
        </p:txBody>
      </p:sp>
      <p:sp>
        <p:nvSpPr>
          <p:cNvPr id="39" name="TextBox 38"/>
          <p:cNvSpPr txBox="1"/>
          <p:nvPr/>
        </p:nvSpPr>
        <p:spPr>
          <a:xfrm>
            <a:off x="7065030" y="4485382"/>
            <a:ext cx="451737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ПО </a:t>
            </a:r>
            <a:r>
              <a:rPr kumimoji="0" lang="ru-RU" sz="16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18 </a:t>
            </a:r>
            <a:r>
              <a:rPr kumimoji="0" lang="ru-RU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МЕРОПРИЯТИЯМ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СРОК ДОСТИЖЕНИЯ ОЖИДАЕМЫХ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РЕЗУЛЬТАТОВ РЕАЛИЗАЦИИ ЗАПЛАНИРОВАН НА БУДУЩИЙ ПЕРИОД</a:t>
            </a:r>
          </a:p>
        </p:txBody>
      </p:sp>
    </p:spTree>
    <p:extLst>
      <p:ext uri="{BB962C8B-B14F-4D97-AF65-F5344CB8AC3E}">
        <p14:creationId xmlns:p14="http://schemas.microsoft.com/office/powerpoint/2010/main" val="2831856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Полилиния 15"/>
          <p:cNvSpPr/>
          <p:nvPr/>
        </p:nvSpPr>
        <p:spPr>
          <a:xfrm>
            <a:off x="-1" y="3"/>
            <a:ext cx="8305801" cy="990598"/>
          </a:xfrm>
          <a:custGeom>
            <a:avLst/>
            <a:gdLst>
              <a:gd name="connsiteX0" fmla="*/ 0 w 8325377"/>
              <a:gd name="connsiteY0" fmla="*/ 0 h 1401743"/>
              <a:gd name="connsiteX1" fmla="*/ 8325377 w 8325377"/>
              <a:gd name="connsiteY1" fmla="*/ 0 h 1401743"/>
              <a:gd name="connsiteX2" fmla="*/ 8325377 w 8325377"/>
              <a:gd name="connsiteY2" fmla="*/ 706391 h 1401743"/>
              <a:gd name="connsiteX3" fmla="*/ 8311251 w 8325377"/>
              <a:gd name="connsiteY3" fmla="*/ 846520 h 1401743"/>
              <a:gd name="connsiteX4" fmla="*/ 7630015 w 8325377"/>
              <a:gd name="connsiteY4" fmla="*/ 1401743 h 1401743"/>
              <a:gd name="connsiteX5" fmla="*/ 0 w 8325377"/>
              <a:gd name="connsiteY5" fmla="*/ 1401743 h 1401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25377" h="1401743">
                <a:moveTo>
                  <a:pt x="0" y="0"/>
                </a:moveTo>
                <a:lnTo>
                  <a:pt x="8325377" y="0"/>
                </a:lnTo>
                <a:lnTo>
                  <a:pt x="8325377" y="706391"/>
                </a:lnTo>
                <a:lnTo>
                  <a:pt x="8311251" y="846520"/>
                </a:lnTo>
                <a:cubicBezTo>
                  <a:pt x="8246411" y="1163385"/>
                  <a:pt x="7966048" y="1401743"/>
                  <a:pt x="7630015" y="1401743"/>
                </a:cubicBezTo>
                <a:lnTo>
                  <a:pt x="0" y="1401743"/>
                </a:lnTo>
                <a:close/>
              </a:path>
            </a:pathLst>
          </a:custGeom>
          <a:solidFill>
            <a:srgbClr val="0582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8" name="Рисунок 1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116" y="177694"/>
            <a:ext cx="533400" cy="650831"/>
          </a:xfrm>
          <a:prstGeom prst="rect">
            <a:avLst/>
          </a:prstGeom>
        </p:spPr>
      </p:pic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F6DA7AA0-6CFC-424D-AA3F-A7A9912653A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29800" y="303055"/>
            <a:ext cx="1848055" cy="366557"/>
          </a:xfrm>
          <a:prstGeom prst="rect">
            <a:avLst/>
          </a:prstGeom>
        </p:spPr>
      </p:pic>
      <p:sp>
        <p:nvSpPr>
          <p:cNvPr id="22" name="TextBox 21"/>
          <p:cNvSpPr txBox="1"/>
          <p:nvPr/>
        </p:nvSpPr>
        <p:spPr>
          <a:xfrm>
            <a:off x="1834442" y="303055"/>
            <a:ext cx="57855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2000" b="1" dirty="0" smtClean="0">
                <a:solidFill>
                  <a:schemeClr val="bg1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НАПРАВЛЕНИЕ «ИННОВАЦИОННАЯ ЭКОНОМИКА»</a:t>
            </a:r>
            <a:endParaRPr lang="ru-RU" sz="2000" b="1" dirty="0">
              <a:solidFill>
                <a:schemeClr val="bg1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228600" y="1276290"/>
            <a:ext cx="10515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b="1" dirty="0" smtClean="0">
                <a:solidFill>
                  <a:srgbClr val="F07D00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ВЕКТОР «НАУЧНО-ПРОМЫШЛЕННЫЙ МУЛЬТИОТРАСЛЕВОЙ КЛАСТЕР»</a:t>
            </a:r>
            <a:endParaRPr lang="ru-RU" sz="2000" b="1" dirty="0">
              <a:solidFill>
                <a:srgbClr val="F07D00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sp>
        <p:nvSpPr>
          <p:cNvPr id="9" name="Прямоугольник 8"/>
          <p:cNvSpPr/>
          <p:nvPr/>
        </p:nvSpPr>
        <p:spPr>
          <a:xfrm>
            <a:off x="262247" y="1911325"/>
            <a:ext cx="11624954" cy="4801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90000"/>
              </a:lnSpc>
            </a:pPr>
            <a:r>
              <a:rPr lang="ru-RU" sz="1400" b="1" dirty="0" smtClean="0">
                <a:solidFill>
                  <a:srgbClr val="F07D00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ЦЕЛЬ</a:t>
            </a:r>
            <a:r>
              <a:rPr lang="ru-RU" sz="1400" b="1" dirty="0" smtClean="0">
                <a:solidFill>
                  <a:srgbClr val="055C9F"/>
                </a:solidFill>
                <a:latin typeface="Arial Narrow" panose="020B0606020202030204" pitchFamily="34" charset="0"/>
                <a:cs typeface="Calibri" panose="020F0502020204030204" pitchFamily="34" charset="0"/>
              </a:rPr>
              <a:t> </a:t>
            </a:r>
            <a:r>
              <a:rPr lang="ru-RU" sz="1400" dirty="0">
                <a:solidFill>
                  <a:srgbClr val="2A7078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–</a:t>
            </a:r>
            <a:r>
              <a:rPr lang="ru-RU" sz="1400" b="1" dirty="0" smtClean="0">
                <a:solidFill>
                  <a:srgbClr val="055C9F"/>
                </a:solidFill>
                <a:latin typeface="Arial Narrow" panose="020B0606020202030204" pitchFamily="34" charset="0"/>
                <a:cs typeface="Calibri" panose="020F0502020204030204" pitchFamily="34" charset="0"/>
              </a:rPr>
              <a:t> </a:t>
            </a:r>
            <a:r>
              <a:rPr lang="ru-RU" sz="1400" dirty="0" smtClean="0">
                <a:solidFill>
                  <a:srgbClr val="2A7078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становление города Сургута как научно-промышленного мультиотраслевого кластера национального уровня в части</a:t>
            </a:r>
          </a:p>
          <a:p>
            <a:pPr algn="just">
              <a:lnSpc>
                <a:spcPct val="90000"/>
              </a:lnSpc>
            </a:pPr>
            <a:r>
              <a:rPr lang="ru-RU" sz="1400" dirty="0">
                <a:solidFill>
                  <a:srgbClr val="2A7078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 </a:t>
            </a:r>
            <a:r>
              <a:rPr lang="ru-RU" sz="1400" dirty="0" smtClean="0">
                <a:solidFill>
                  <a:srgbClr val="2A7078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            нефтегазовой и энергозатратных отраслей</a:t>
            </a:r>
            <a:endParaRPr lang="ru-RU" sz="1400" dirty="0">
              <a:solidFill>
                <a:srgbClr val="2A7078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296095" y="2999125"/>
            <a:ext cx="4790252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ru-RU" sz="1100" u="sng" dirty="0" smtClean="0">
              <a:solidFill>
                <a:srgbClr val="05828C"/>
              </a:solidFill>
              <a:latin typeface="Inter" panose="02000503000000020004" pitchFamily="2" charset="0"/>
              <a:ea typeface="Inter" panose="02000503000000020004" pitchFamily="2" charset="0"/>
              <a:cs typeface="Calibri" panose="020F050202020403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sz="1100" dirty="0" smtClean="0"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СОДЕЙСТВИЕ ВНЕДРЕНИЮ ИННОВАЦИОННЫХ РАЗРАБОТОК НТЦ ПО ПРОФИЛЬНЫМ НАПРАВЛЕНИЯМ ЭКОНОМИКИ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ru-RU" sz="1100" dirty="0" smtClean="0"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sz="1100" dirty="0" smtClean="0"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СОДЕЙСТВИЕ ВЗАИМОДЕЙСТВИЮ ВСЕХ УЧАСТНИКОВ НАУЧНО-ПРОМЫШЛЕННОГО КЛАСТЕРА  С ОБРАЗОВАТЕЛЬНЫМ ЦЕНТРОМ И ОРГАНИЗАЦИЯМИ СУРГУТА</a:t>
            </a:r>
          </a:p>
          <a:p>
            <a:pPr algn="l"/>
            <a:endParaRPr lang="ru-RU" sz="1100" b="1" dirty="0" smtClean="0"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sz="1100" dirty="0" smtClean="0"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СОЗДАНИЕ УСЛОВИЙ ДЛЯ РАЗВИТИЯ ИНЖИНИРИНГОВЫХ КОМПАНИЙ В НЕФТЕГАЗОВОЙ И СМЕЖНЫХ СФЕРАХ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ru-RU" sz="1100" b="1" dirty="0"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sz="1100" dirty="0" smtClean="0">
                <a:latin typeface="Inter" panose="02000503000000020004" pitchFamily="2" charset="0"/>
                <a:ea typeface="Inter" panose="02000503000000020004" pitchFamily="2" charset="0"/>
                <a:cs typeface="Inter Extra Bold" panose="02000903000000020004" pitchFamily="50" charset="0"/>
              </a:rPr>
              <a:t>СОЗДАНИЕ УСЛОВИЙ ДЛЯ ВЗАИМОДЕЙСТВИЯ НАУЧНЫХ, ИНЖИНИРИНГОВЫХ  И ПРОИЗВОДСТВЕННЫХ ОРГАНИЗАЦИЙ И КОМПАНИЙ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ru-RU" sz="1100" b="1" dirty="0" smtClean="0"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sz="1100" dirty="0" smtClean="0"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СОЗДАНИЕ УСЛОВИЙ ДЛЯ РАЗВИТИЯ СОПУТСТВУЮЩИХ НЕФТЕГАЗОВОЙ ОТРАСЛИ  СЕГМЕНТОВ ПРОМЫШЛЕННОСТИ (МЕТАЛЛООБРАБОТКА, МАШИНОСТРОЕНИЕ)</a:t>
            </a:r>
            <a:endParaRPr lang="ru-RU" sz="1100" dirty="0">
              <a:solidFill>
                <a:srgbClr val="05828C"/>
              </a:solidFill>
              <a:latin typeface="Inter" panose="02000503000000020004" pitchFamily="2" charset="0"/>
              <a:ea typeface="Inter" panose="02000503000000020004" pitchFamily="2" charset="0"/>
              <a:cs typeface="Calibri" panose="020F0502020204030204" pitchFamily="34" charset="0"/>
            </a:endParaRPr>
          </a:p>
        </p:txBody>
      </p:sp>
      <p:sp>
        <p:nvSpPr>
          <p:cNvPr id="11" name="Скругленный прямоугольник 10"/>
          <p:cNvSpPr/>
          <p:nvPr/>
        </p:nvSpPr>
        <p:spPr>
          <a:xfrm>
            <a:off x="5181600" y="2667000"/>
            <a:ext cx="6870700" cy="3904737"/>
          </a:xfrm>
          <a:prstGeom prst="roundRect">
            <a:avLst/>
          </a:prstGeom>
          <a:solidFill>
            <a:srgbClr val="05828C"/>
          </a:solidFill>
          <a:ln w="12700">
            <a:noFill/>
          </a:ln>
          <a:effectLst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rgbClr val="0070C0"/>
              </a:solidFill>
              <a:latin typeface="Bahnschrift SemiBold Condensed" panose="020B0502040204020203" pitchFamily="34" charset="0"/>
            </a:endParaRPr>
          </a:p>
        </p:txBody>
      </p:sp>
      <p:grpSp>
        <p:nvGrpSpPr>
          <p:cNvPr id="26" name="Группа 25"/>
          <p:cNvGrpSpPr/>
          <p:nvPr/>
        </p:nvGrpSpPr>
        <p:grpSpPr>
          <a:xfrm>
            <a:off x="5486398" y="2829824"/>
            <a:ext cx="6056210" cy="1256642"/>
            <a:chOff x="6755354" y="1759141"/>
            <a:chExt cx="5093601" cy="1449069"/>
          </a:xfrm>
        </p:grpSpPr>
        <p:sp>
          <p:nvSpPr>
            <p:cNvPr id="28" name="TextBox 27"/>
            <p:cNvSpPr txBox="1"/>
            <p:nvPr/>
          </p:nvSpPr>
          <p:spPr>
            <a:xfrm>
              <a:off x="6755354" y="2496676"/>
              <a:ext cx="2961914" cy="33716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l"/>
              <a:endParaRPr lang="ru-RU" sz="13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endParaRPr>
            </a:p>
          </p:txBody>
        </p:sp>
        <p:sp>
          <p:nvSpPr>
            <p:cNvPr id="29" name="TextBox 28"/>
            <p:cNvSpPr txBox="1"/>
            <p:nvPr/>
          </p:nvSpPr>
          <p:spPr>
            <a:xfrm>
              <a:off x="9739627" y="1759141"/>
              <a:ext cx="1085342" cy="3903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ru-RU" sz="1600" b="1" dirty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1 этап</a:t>
              </a:r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9571475" y="2714211"/>
              <a:ext cx="1142999" cy="4258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ru-RU"/>
              </a:defPPr>
              <a:lvl1pPr algn="ctr">
                <a:defRPr sz="2000" b="1">
                  <a:solidFill>
                    <a:schemeClr val="accent1">
                      <a:lumMod val="50000"/>
                    </a:schemeClr>
                  </a:solidFill>
                </a:defRPr>
              </a:lvl1pPr>
            </a:lstStyle>
            <a:p>
              <a:r>
                <a:rPr lang="ru-RU" sz="1800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-</a:t>
              </a:r>
              <a:endParaRPr lang="ru-RU" sz="1800" dirty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endParaRPr>
            </a:p>
          </p:txBody>
        </p:sp>
        <p:sp>
          <p:nvSpPr>
            <p:cNvPr id="31" name="TextBox 30"/>
            <p:cNvSpPr txBox="1"/>
            <p:nvPr/>
          </p:nvSpPr>
          <p:spPr>
            <a:xfrm>
              <a:off x="10726720" y="2746832"/>
              <a:ext cx="972715" cy="4613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ru-RU" sz="2000" b="1" dirty="0" smtClean="0">
                  <a:solidFill>
                    <a:srgbClr val="F07D00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35 970</a:t>
              </a:r>
              <a:endParaRPr lang="ru-RU" sz="2000" b="1" dirty="0">
                <a:solidFill>
                  <a:srgbClr val="F07D00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endParaRPr>
            </a:p>
          </p:txBody>
        </p:sp>
        <p:sp>
          <p:nvSpPr>
            <p:cNvPr id="41" name="TextBox 40"/>
            <p:cNvSpPr txBox="1"/>
            <p:nvPr/>
          </p:nvSpPr>
          <p:spPr>
            <a:xfrm>
              <a:off x="10422899" y="1797832"/>
              <a:ext cx="1426056" cy="8446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80000"/>
                </a:lnSpc>
              </a:pPr>
              <a:r>
                <a:rPr lang="ru-RU" sz="1600" b="1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2 этап</a:t>
              </a:r>
            </a:p>
            <a:p>
              <a:pPr algn="ctr">
                <a:lnSpc>
                  <a:spcPct val="80000"/>
                </a:lnSpc>
              </a:pPr>
              <a:endParaRPr lang="ru-RU" sz="4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endParaRPr>
            </a:p>
            <a:p>
              <a:pPr algn="ctr">
                <a:lnSpc>
                  <a:spcPct val="80000"/>
                </a:lnSpc>
              </a:pPr>
              <a:r>
                <a:rPr lang="ru-RU" sz="1600" b="1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(2027 – 2031)</a:t>
              </a:r>
            </a:p>
            <a:p>
              <a:pPr algn="ctr">
                <a:lnSpc>
                  <a:spcPct val="80000"/>
                </a:lnSpc>
              </a:pPr>
              <a:r>
                <a:rPr lang="ru-RU" sz="1600" b="1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 </a:t>
              </a:r>
              <a:endParaRPr lang="ru-RU" sz="1600" b="1" dirty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endParaRPr>
            </a:p>
          </p:txBody>
        </p:sp>
      </p:grpSp>
      <p:sp>
        <p:nvSpPr>
          <p:cNvPr id="3" name="Прямоугольник 2"/>
          <p:cNvSpPr/>
          <p:nvPr/>
        </p:nvSpPr>
        <p:spPr>
          <a:xfrm>
            <a:off x="228470" y="2807427"/>
            <a:ext cx="1122423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1400" dirty="0" smtClean="0"/>
              <a:t> </a:t>
            </a:r>
            <a:r>
              <a:rPr lang="ru-RU" sz="1400" b="1" dirty="0">
                <a:solidFill>
                  <a:srgbClr val="F07D00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ЗАДАЧИ: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5480788" y="5098011"/>
            <a:ext cx="36538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ct val="90000"/>
              </a:lnSpc>
            </a:pPr>
            <a:r>
              <a:rPr lang="ru-RU" sz="12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9. Дополнительные затраты </a:t>
            </a:r>
          </a:p>
          <a:p>
            <a:pPr algn="l">
              <a:lnSpc>
                <a:spcPct val="90000"/>
              </a:lnSpc>
            </a:pPr>
            <a:r>
              <a:rPr lang="ru-RU" sz="12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на исследования и разработки в рамках научно-промышленного мультиотраслевого кластера,</a:t>
            </a:r>
          </a:p>
          <a:p>
            <a:pPr algn="l">
              <a:lnSpc>
                <a:spcPct val="90000"/>
              </a:lnSpc>
            </a:pPr>
            <a:r>
              <a:rPr lang="ru-RU" sz="12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млн рублей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947972" y="5509395"/>
            <a:ext cx="11325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 algn="ctr">
              <a:defRPr sz="2000"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ru-RU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-</a:t>
            </a:r>
            <a:endParaRPr lang="ru-RU" dirty="0">
              <a:solidFill>
                <a:schemeClr val="bg1"/>
              </a:solidFill>
              <a:latin typeface="Inter" panose="02000503000000020004" pitchFamily="2" charset="0"/>
              <a:ea typeface="Inter" panose="02000503000000020004" pitchFamily="2" charset="0"/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10088885" y="5515137"/>
            <a:ext cx="13953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000" b="1" dirty="0" smtClean="0">
                <a:solidFill>
                  <a:srgbClr val="F07D00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3 597</a:t>
            </a:r>
            <a:endParaRPr lang="ru-RU" sz="2000" b="1" dirty="0">
              <a:solidFill>
                <a:srgbClr val="F07D00"/>
              </a:solidFill>
              <a:latin typeface="Inter" panose="02000503000000020004" pitchFamily="2" charset="0"/>
              <a:ea typeface="Inter" panose="02000503000000020004" pitchFamily="2" charset="0"/>
              <a:cs typeface="Calibri" panose="020F0502020204030204" pitchFamily="34" charset="0"/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5480788" y="3429000"/>
            <a:ext cx="3653825" cy="12557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ct val="90000"/>
              </a:lnSpc>
            </a:pPr>
            <a:r>
              <a:rPr lang="ru-RU" sz="12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8. Дополнительный объем отгруженных товаров собственного производства, выполненных работ </a:t>
            </a:r>
            <a:r>
              <a:rPr lang="en-US" sz="12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 </a:t>
            </a:r>
            <a:r>
              <a:rPr lang="ru-RU" sz="12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и услуг собственными силами в рамках научно-промышленного мультиотраслевого кластера,</a:t>
            </a:r>
          </a:p>
          <a:p>
            <a:pPr algn="l">
              <a:lnSpc>
                <a:spcPct val="90000"/>
              </a:lnSpc>
            </a:pPr>
            <a:r>
              <a:rPr lang="ru-RU" sz="12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млн рублей</a:t>
            </a:r>
          </a:p>
          <a:p>
            <a:pPr algn="l">
              <a:lnSpc>
                <a:spcPct val="90000"/>
              </a:lnSpc>
            </a:pPr>
            <a:endParaRPr lang="ru-RU" sz="1200" b="1" dirty="0" smtClean="0">
              <a:solidFill>
                <a:schemeClr val="bg1"/>
              </a:solidFill>
              <a:latin typeface="Inter" panose="02000503000000020004" pitchFamily="2" charset="0"/>
              <a:ea typeface="Inter" panose="02000503000000020004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3192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Скругленный прямоугольник 33"/>
          <p:cNvSpPr/>
          <p:nvPr/>
        </p:nvSpPr>
        <p:spPr>
          <a:xfrm>
            <a:off x="7368154" y="2457992"/>
            <a:ext cx="4658475" cy="1199608"/>
          </a:xfrm>
          <a:prstGeom prst="roundRect">
            <a:avLst/>
          </a:prstGeom>
          <a:solidFill>
            <a:srgbClr val="EFF6FD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>
              <a:solidFill>
                <a:srgbClr val="0070C0"/>
              </a:solidFill>
              <a:latin typeface="Inter 18pt ExtraBold" panose="02000503000000020004" pitchFamily="2" charset="0"/>
              <a:ea typeface="Inter 18pt ExtraBold" panose="02000503000000020004" pitchFamily="2" charset="0"/>
            </a:endParaRPr>
          </a:p>
        </p:txBody>
      </p:sp>
      <p:sp>
        <p:nvSpPr>
          <p:cNvPr id="26" name="Скругленный прямоугольник 25"/>
          <p:cNvSpPr/>
          <p:nvPr/>
        </p:nvSpPr>
        <p:spPr>
          <a:xfrm>
            <a:off x="340241" y="1455181"/>
            <a:ext cx="5145226" cy="886293"/>
          </a:xfrm>
          <a:prstGeom prst="roundRect">
            <a:avLst/>
          </a:prstGeom>
          <a:solidFill>
            <a:srgbClr val="05828C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6" name="Полилиния 15"/>
          <p:cNvSpPr/>
          <p:nvPr/>
        </p:nvSpPr>
        <p:spPr>
          <a:xfrm>
            <a:off x="-1" y="3"/>
            <a:ext cx="8305801" cy="990598"/>
          </a:xfrm>
          <a:custGeom>
            <a:avLst/>
            <a:gdLst>
              <a:gd name="connsiteX0" fmla="*/ 0 w 8325377"/>
              <a:gd name="connsiteY0" fmla="*/ 0 h 1401743"/>
              <a:gd name="connsiteX1" fmla="*/ 8325377 w 8325377"/>
              <a:gd name="connsiteY1" fmla="*/ 0 h 1401743"/>
              <a:gd name="connsiteX2" fmla="*/ 8325377 w 8325377"/>
              <a:gd name="connsiteY2" fmla="*/ 706391 h 1401743"/>
              <a:gd name="connsiteX3" fmla="*/ 8311251 w 8325377"/>
              <a:gd name="connsiteY3" fmla="*/ 846520 h 1401743"/>
              <a:gd name="connsiteX4" fmla="*/ 7630015 w 8325377"/>
              <a:gd name="connsiteY4" fmla="*/ 1401743 h 1401743"/>
              <a:gd name="connsiteX5" fmla="*/ 0 w 8325377"/>
              <a:gd name="connsiteY5" fmla="*/ 1401743 h 1401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25377" h="1401743">
                <a:moveTo>
                  <a:pt x="0" y="0"/>
                </a:moveTo>
                <a:lnTo>
                  <a:pt x="8325377" y="0"/>
                </a:lnTo>
                <a:lnTo>
                  <a:pt x="8325377" y="706391"/>
                </a:lnTo>
                <a:lnTo>
                  <a:pt x="8311251" y="846520"/>
                </a:lnTo>
                <a:cubicBezTo>
                  <a:pt x="8246411" y="1163385"/>
                  <a:pt x="7966048" y="1401743"/>
                  <a:pt x="7630015" y="1401743"/>
                </a:cubicBezTo>
                <a:lnTo>
                  <a:pt x="0" y="1401743"/>
                </a:lnTo>
                <a:close/>
              </a:path>
            </a:pathLst>
          </a:custGeom>
          <a:solidFill>
            <a:srgbClr val="0582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8" name="Рисунок 1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116" y="177694"/>
            <a:ext cx="533400" cy="650831"/>
          </a:xfrm>
          <a:prstGeom prst="rect">
            <a:avLst/>
          </a:prstGeom>
        </p:spPr>
      </p:pic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F6DA7AA0-6CFC-424D-AA3F-A7A9912653A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29800" y="303055"/>
            <a:ext cx="1848055" cy="366557"/>
          </a:xfrm>
          <a:prstGeom prst="rect">
            <a:avLst/>
          </a:prstGeom>
        </p:spPr>
      </p:pic>
      <p:sp>
        <p:nvSpPr>
          <p:cNvPr id="9" name="Прямоугольник 8"/>
          <p:cNvSpPr/>
          <p:nvPr/>
        </p:nvSpPr>
        <p:spPr>
          <a:xfrm>
            <a:off x="76200" y="1752600"/>
            <a:ext cx="5486400" cy="5909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</a:pPr>
            <a:r>
              <a:rPr lang="ru-RU" b="1" dirty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«Научно-технологический кластер национального значения»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176856" y="2530761"/>
            <a:ext cx="4901302" cy="988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85000"/>
              </a:lnSpc>
            </a:pPr>
            <a:r>
              <a:rPr lang="ru-RU" sz="1100" b="1" dirty="0" smtClean="0">
                <a:solidFill>
                  <a:srgbClr val="05828C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СРОКИ РЕАЛИЗАЦИИ</a:t>
            </a:r>
            <a:r>
              <a:rPr lang="ru-RU" sz="1100" dirty="0" smtClean="0">
                <a:solidFill>
                  <a:srgbClr val="05828C"/>
                </a:solidFill>
                <a:latin typeface="Inter 18pt ExtraBold" panose="02000503000000020004" pitchFamily="2" charset="0"/>
                <a:ea typeface="Inter 18pt ExtraBold" panose="02000503000000020004" pitchFamily="2" charset="0"/>
                <a:cs typeface="Calibri" panose="020F0502020204030204" pitchFamily="34" charset="0"/>
              </a:rPr>
              <a:t>:</a:t>
            </a:r>
            <a:r>
              <a:rPr lang="ru-RU" sz="1100" dirty="0" smtClean="0">
                <a:latin typeface="Inter 18pt ExtraBold" panose="02000503000000020004" pitchFamily="2" charset="0"/>
                <a:ea typeface="Inter 18pt ExtraBold" panose="02000503000000020004" pitchFamily="2" charset="0"/>
                <a:cs typeface="Calibri" panose="020F0502020204030204" pitchFamily="34" charset="0"/>
              </a:rPr>
              <a:t>     </a:t>
            </a:r>
            <a:r>
              <a:rPr lang="ru-RU" sz="1400" b="1" dirty="0" smtClean="0">
                <a:solidFill>
                  <a:srgbClr val="F07D00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2024-2050</a:t>
            </a:r>
            <a:r>
              <a:rPr lang="ru-RU" sz="1100" b="1" dirty="0" smtClean="0">
                <a:solidFill>
                  <a:srgbClr val="F07D00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 ГОДЫ</a:t>
            </a:r>
            <a:endParaRPr lang="en-US" sz="1100" b="1" dirty="0" smtClean="0">
              <a:solidFill>
                <a:srgbClr val="F07D00"/>
              </a:solidFill>
              <a:latin typeface="Inter" panose="02000503000000020004" pitchFamily="2" charset="0"/>
              <a:ea typeface="Inter" panose="02000503000000020004" pitchFamily="2" charset="0"/>
              <a:cs typeface="Calibri" panose="020F0502020204030204" pitchFamily="34" charset="0"/>
            </a:endParaRPr>
          </a:p>
          <a:p>
            <a:pPr algn="ctr">
              <a:lnSpc>
                <a:spcPct val="85000"/>
              </a:lnSpc>
            </a:pPr>
            <a:endParaRPr lang="en-US" sz="1600" dirty="0" smtClean="0">
              <a:latin typeface="Inter 18pt ExtraBold" panose="02000503000000020004" pitchFamily="2" charset="0"/>
              <a:ea typeface="Inter 18pt ExtraBold" panose="02000503000000020004" pitchFamily="2" charset="0"/>
              <a:cs typeface="Calibri" panose="020F0502020204030204" pitchFamily="34" charset="0"/>
            </a:endParaRPr>
          </a:p>
          <a:p>
            <a:pPr algn="ctr">
              <a:lnSpc>
                <a:spcPct val="85000"/>
              </a:lnSpc>
            </a:pPr>
            <a:r>
              <a:rPr lang="ru-RU" sz="1100" b="1" dirty="0" smtClean="0">
                <a:solidFill>
                  <a:srgbClr val="05828C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ОСНОВНОЕ МЕРОПРИЯТИЕ:</a:t>
            </a:r>
          </a:p>
          <a:p>
            <a:pPr algn="ctr">
              <a:lnSpc>
                <a:spcPct val="85000"/>
              </a:lnSpc>
            </a:pPr>
            <a:endParaRPr lang="en-US" sz="400" b="1" dirty="0">
              <a:solidFill>
                <a:srgbClr val="05828C"/>
              </a:solidFill>
              <a:latin typeface="Inter" panose="02000503000000020004" pitchFamily="2" charset="0"/>
              <a:ea typeface="Inter" panose="02000503000000020004" pitchFamily="2" charset="0"/>
              <a:cs typeface="Calibri" panose="020F0502020204030204" pitchFamily="34" charset="0"/>
            </a:endParaRPr>
          </a:p>
          <a:p>
            <a:pPr algn="ctr"/>
            <a:r>
              <a:rPr lang="ru-RU" sz="1000" dirty="0" smtClean="0"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СОЗДАНИЕ НАУЧНО-ТЕХНОЛОГИЧЕСКОГО ЦЕНТРА </a:t>
            </a:r>
          </a:p>
          <a:p>
            <a:pPr algn="ctr"/>
            <a:r>
              <a:rPr lang="ru-RU" sz="1000" dirty="0" smtClean="0"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К 2030 ГОДУ, ПОЛУЧИВШЕГО НАЗВАНИЕ «ЮНИТИ ПАРК»</a:t>
            </a:r>
            <a:endParaRPr lang="ru-RU" sz="1100" dirty="0" smtClean="0">
              <a:latin typeface="Inter 18pt ExtraBold" panose="02000503000000020004" pitchFamily="2" charset="0"/>
              <a:ea typeface="Inter 18pt ExtraBold" panose="02000503000000020004" pitchFamily="2" charset="0"/>
            </a:endParaRPr>
          </a:p>
        </p:txBody>
      </p:sp>
      <p:sp>
        <p:nvSpPr>
          <p:cNvPr id="36" name="TextBox 35"/>
          <p:cNvSpPr txBox="1"/>
          <p:nvPr/>
        </p:nvSpPr>
        <p:spPr>
          <a:xfrm>
            <a:off x="1295400" y="1482575"/>
            <a:ext cx="34638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ФЛАГМАНСКИЙ ПРОЕКТ</a:t>
            </a:r>
          </a:p>
        </p:txBody>
      </p:sp>
      <p:sp>
        <p:nvSpPr>
          <p:cNvPr id="38" name="Прямоугольник 37"/>
          <p:cNvSpPr/>
          <p:nvPr/>
        </p:nvSpPr>
        <p:spPr>
          <a:xfrm>
            <a:off x="5485467" y="1524000"/>
            <a:ext cx="6706533" cy="8510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85000"/>
              </a:lnSpc>
            </a:pPr>
            <a:r>
              <a:rPr lang="ru-RU" sz="1400" b="1" dirty="0" smtClean="0">
                <a:solidFill>
                  <a:srgbClr val="F07D00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ЦЕЛЬ</a:t>
            </a:r>
            <a:r>
              <a:rPr lang="ru-RU" sz="1600" b="1" dirty="0" smtClean="0">
                <a:solidFill>
                  <a:srgbClr val="055C9F"/>
                </a:solidFill>
                <a:latin typeface="Inter 18pt ExtraBold" panose="02000503000000020004" pitchFamily="2" charset="0"/>
                <a:ea typeface="Inter 18pt ExtraBold" panose="02000503000000020004" pitchFamily="2" charset="0"/>
                <a:cs typeface="Calibri" panose="020F0502020204030204" pitchFamily="34" charset="0"/>
              </a:rPr>
              <a:t> </a:t>
            </a:r>
            <a:r>
              <a:rPr lang="ru-RU" sz="1400" dirty="0">
                <a:solidFill>
                  <a:srgbClr val="2A7078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- </a:t>
            </a:r>
            <a:r>
              <a:rPr lang="ru-RU" sz="1400" dirty="0" smtClean="0">
                <a:solidFill>
                  <a:srgbClr val="2A7078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трансформация города Сургута в конкурентоспособный научно-</a:t>
            </a:r>
          </a:p>
          <a:p>
            <a:pPr>
              <a:lnSpc>
                <a:spcPct val="85000"/>
              </a:lnSpc>
            </a:pPr>
            <a:r>
              <a:rPr lang="ru-RU" sz="1400" dirty="0" smtClean="0">
                <a:solidFill>
                  <a:srgbClr val="2A7078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             технологический мультиотраслевой кластер национального</a:t>
            </a:r>
          </a:p>
          <a:p>
            <a:pPr marL="627063" indent="-627063">
              <a:lnSpc>
                <a:spcPct val="85000"/>
              </a:lnSpc>
            </a:pPr>
            <a:r>
              <a:rPr lang="ru-RU" sz="1400" dirty="0">
                <a:solidFill>
                  <a:srgbClr val="2A7078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 </a:t>
            </a:r>
            <a:r>
              <a:rPr lang="ru-RU" sz="1400" dirty="0" smtClean="0">
                <a:solidFill>
                  <a:srgbClr val="2A7078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            значения за счет развития высокотехнологичного сектора экономики</a:t>
            </a:r>
            <a:endParaRPr lang="ru-RU" sz="1400" dirty="0">
              <a:solidFill>
                <a:srgbClr val="2A7078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1834442" y="303055"/>
            <a:ext cx="57855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2000" b="1" dirty="0" smtClean="0">
                <a:solidFill>
                  <a:schemeClr val="bg1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НАПРАВЛЕНИЕ «ИННОВАЦИОННАЯ ЭКОНОМИКА»</a:t>
            </a:r>
            <a:endParaRPr lang="ru-RU" sz="2000" b="1" dirty="0">
              <a:solidFill>
                <a:schemeClr val="bg1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sp>
        <p:nvSpPr>
          <p:cNvPr id="29" name="Скругленный прямоугольник 28"/>
          <p:cNvSpPr/>
          <p:nvPr/>
        </p:nvSpPr>
        <p:spPr>
          <a:xfrm>
            <a:off x="346342" y="2363739"/>
            <a:ext cx="6904069" cy="4444142"/>
          </a:xfrm>
          <a:prstGeom prst="roundRect">
            <a:avLst>
              <a:gd name="adj" fmla="val 12214"/>
            </a:avLst>
          </a:prstGeom>
          <a:solidFill>
            <a:srgbClr val="05828C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ru-RU" sz="1100" dirty="0">
              <a:solidFill>
                <a:srgbClr val="05828C"/>
              </a:solidFill>
              <a:latin typeface="Inter" panose="02000503000000020004" pitchFamily="2" charset="0"/>
              <a:ea typeface="Inter" panose="02000503000000020004" pitchFamily="2" charset="0"/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528437" y="2436918"/>
            <a:ext cx="6756970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2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Участие в создании научно-технологического центра к 2030 году </a:t>
            </a:r>
          </a:p>
          <a:p>
            <a:r>
              <a:rPr lang="ru-RU" sz="1200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(Инфраструктурное развитие научно-промышленного мультиотраслевого кластера): </a:t>
            </a:r>
            <a:endParaRPr lang="en-US" sz="1200" dirty="0" smtClean="0">
              <a:solidFill>
                <a:schemeClr val="bg1"/>
              </a:solidFill>
              <a:latin typeface="Inter" panose="02000503000000020004" pitchFamily="2" charset="0"/>
              <a:ea typeface="Inter" panose="02000503000000020004" pitchFamily="2" charset="0"/>
            </a:endParaRPr>
          </a:p>
          <a:p>
            <a:pPr>
              <a:buFontTx/>
              <a:buChar char="-"/>
            </a:pPr>
            <a:r>
              <a:rPr lang="ru-RU" sz="1200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продолжается реализация мероприятий по развитию инженерной и транспортной инфраструктур на территории города</a:t>
            </a:r>
          </a:p>
          <a:p>
            <a:endParaRPr lang="ru-RU" sz="1200" dirty="0" smtClean="0">
              <a:solidFill>
                <a:schemeClr val="bg1"/>
              </a:solidFill>
              <a:latin typeface="Inter" panose="02000503000000020004" pitchFamily="2" charset="0"/>
              <a:ea typeface="Inter" panose="02000503000000020004" pitchFamily="2" charset="0"/>
            </a:endParaRPr>
          </a:p>
          <a:p>
            <a:pPr algn="l"/>
            <a:r>
              <a:rPr lang="ru-RU" sz="12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Содействие в проведении мероприятий, направленных на развитие научно-промышленного мультиотраслевого кластера, в том числе привлечение инвесторов для создания новых производств</a:t>
            </a:r>
            <a:r>
              <a:rPr lang="ru-RU" sz="1200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:   </a:t>
            </a:r>
          </a:p>
          <a:p>
            <a:pPr algn="l"/>
            <a:r>
              <a:rPr lang="ru-RU" sz="1200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- 28.05.2025 проведен </a:t>
            </a:r>
            <a:r>
              <a:rPr lang="ru-RU" sz="1200" dirty="0" err="1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интенсив</a:t>
            </a:r>
            <a:r>
              <a:rPr lang="ru-RU" sz="1200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-день «</a:t>
            </a:r>
            <a:r>
              <a:rPr lang="ru-RU" sz="1200" dirty="0" err="1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ТехноЮгра</a:t>
            </a:r>
            <a:r>
              <a:rPr lang="ru-RU" sz="1200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: Время Создавать» (Администрация города Сургута, Технопарк высоких технологий); </a:t>
            </a:r>
          </a:p>
          <a:p>
            <a:pPr algn="l"/>
            <a:r>
              <a:rPr lang="ru-RU" sz="1200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- 31.10.2025 при поддержке Администрации города проведён образовательный интенсив «Ламповая Техно Лаборатория», </a:t>
            </a:r>
          </a:p>
          <a:p>
            <a:pPr algn="l"/>
            <a:r>
              <a:rPr lang="ru-RU" sz="1200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- 03-05.12.2025  проведён </a:t>
            </a:r>
            <a:r>
              <a:rPr lang="en-US" sz="1200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III</a:t>
            </a:r>
            <a:r>
              <a:rPr lang="ru-RU" sz="1200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 Международный форум геномных и биомедицинских технологий, в том числе пленарная сессия «Университеты и институты развития: партнерства в развитии наукоемких </a:t>
            </a:r>
            <a:r>
              <a:rPr lang="ru-RU" sz="1200" dirty="0" err="1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стартапов</a:t>
            </a:r>
            <a:r>
              <a:rPr lang="ru-RU" sz="1200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» </a:t>
            </a:r>
          </a:p>
          <a:p>
            <a:endParaRPr lang="ru-RU" sz="1200" dirty="0">
              <a:solidFill>
                <a:schemeClr val="bg1"/>
              </a:solidFill>
              <a:latin typeface="Inter" panose="02000503000000020004" pitchFamily="2" charset="0"/>
              <a:ea typeface="Inter" panose="02000503000000020004" pitchFamily="2" charset="0"/>
            </a:endParaRPr>
          </a:p>
          <a:p>
            <a:r>
              <a:rPr lang="ru-RU" sz="12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Содействие инновационному и научно-технологическому развитию, в том числе привлечение инвесторов для создания новых производств:</a:t>
            </a:r>
          </a:p>
          <a:p>
            <a:r>
              <a:rPr lang="ru-RU" sz="1200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- разработано инвестиционное предложение в целях привлечения инвесторов по созданию объектов на территории научно-технологического центра;</a:t>
            </a:r>
          </a:p>
          <a:p>
            <a:r>
              <a:rPr lang="ru-RU" sz="1200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- Единым документом территориального планирования  и градостроительного зонирования  города предусмотрены земельные участки, соответствующие направлениям инновационного и научно-технологического развития территории</a:t>
            </a:r>
          </a:p>
          <a:p>
            <a:pPr marL="171450" indent="-171450">
              <a:buFontTx/>
              <a:buChar char="-"/>
            </a:pPr>
            <a:endParaRPr lang="ru-RU" sz="1200" dirty="0" smtClean="0">
              <a:solidFill>
                <a:schemeClr val="bg1"/>
              </a:solidFill>
              <a:latin typeface="Inter" panose="02000503000000020004" pitchFamily="2" charset="0"/>
              <a:ea typeface="Inter" panose="02000503000000020004" pitchFamily="2" charset="0"/>
            </a:endParaRPr>
          </a:p>
          <a:p>
            <a:endParaRPr lang="ru-RU" sz="1200" dirty="0">
              <a:solidFill>
                <a:schemeClr val="bg1"/>
              </a:solidFill>
              <a:latin typeface="Inter" panose="02000503000000020004" pitchFamily="2" charset="0"/>
              <a:ea typeface="Inter" panose="02000503000000020004" pitchFamily="2" charset="0"/>
            </a:endParaRPr>
          </a:p>
          <a:p>
            <a:endParaRPr lang="ru-RU" sz="1200" dirty="0" smtClean="0">
              <a:solidFill>
                <a:schemeClr val="bg1"/>
              </a:solidFill>
              <a:latin typeface="Inter" panose="02000503000000020004" pitchFamily="2" charset="0"/>
              <a:ea typeface="Inter" panose="02000503000000020004" pitchFamily="2" charset="0"/>
            </a:endParaRPr>
          </a:p>
        </p:txBody>
      </p:sp>
      <p:sp>
        <p:nvSpPr>
          <p:cNvPr id="6" name="Шеврон 5"/>
          <p:cNvSpPr/>
          <p:nvPr/>
        </p:nvSpPr>
        <p:spPr>
          <a:xfrm>
            <a:off x="93623" y="2819400"/>
            <a:ext cx="464098" cy="461053"/>
          </a:xfrm>
          <a:prstGeom prst="chevron">
            <a:avLst>
              <a:gd name="adj" fmla="val 31011"/>
            </a:avLst>
          </a:prstGeom>
          <a:solidFill>
            <a:srgbClr val="F07D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31" name="Шеврон 30"/>
          <p:cNvSpPr/>
          <p:nvPr/>
        </p:nvSpPr>
        <p:spPr>
          <a:xfrm>
            <a:off x="106669" y="4175939"/>
            <a:ext cx="464098" cy="461053"/>
          </a:xfrm>
          <a:prstGeom prst="chevron">
            <a:avLst>
              <a:gd name="adj" fmla="val 31011"/>
            </a:avLst>
          </a:prstGeom>
          <a:solidFill>
            <a:srgbClr val="F07D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grpSp>
        <p:nvGrpSpPr>
          <p:cNvPr id="51" name="Группа 50"/>
          <p:cNvGrpSpPr/>
          <p:nvPr/>
        </p:nvGrpSpPr>
        <p:grpSpPr>
          <a:xfrm>
            <a:off x="8413039" y="6046787"/>
            <a:ext cx="2786743" cy="761094"/>
            <a:chOff x="764520" y="6111419"/>
            <a:chExt cx="2786743" cy="761094"/>
          </a:xfrm>
        </p:grpSpPr>
        <p:sp>
          <p:nvSpPr>
            <p:cNvPr id="52" name="Пятиугольник 51"/>
            <p:cNvSpPr/>
            <p:nvPr/>
          </p:nvSpPr>
          <p:spPr>
            <a:xfrm rot="16200000">
              <a:off x="1777345" y="5098594"/>
              <a:ext cx="761094" cy="2786743"/>
            </a:xfrm>
            <a:prstGeom prst="homePlate">
              <a:avLst/>
            </a:prstGeom>
            <a:solidFill>
              <a:srgbClr val="F07D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53" name="TextBox 52"/>
            <p:cNvSpPr txBox="1"/>
            <p:nvPr/>
          </p:nvSpPr>
          <p:spPr>
            <a:xfrm>
              <a:off x="1069320" y="6417727"/>
              <a:ext cx="22098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ru-RU" b="1" dirty="0" smtClean="0">
                  <a:solidFill>
                    <a:schemeClr val="bg1"/>
                  </a:solidFill>
                  <a:latin typeface="Inter 18pt ExtraBold" panose="02000503000000020004" pitchFamily="2" charset="0"/>
                  <a:ea typeface="Inter 18pt ExtraBold" panose="02000503000000020004" pitchFamily="2" charset="0"/>
                </a:rPr>
                <a:t>РЕАЛИЗУЕТСЯ</a:t>
              </a:r>
              <a:endParaRPr lang="ru-RU" b="1" dirty="0">
                <a:solidFill>
                  <a:schemeClr val="bg1"/>
                </a:solidFill>
                <a:latin typeface="Inter 18pt ExtraBold" panose="02000503000000020004" pitchFamily="2" charset="0"/>
                <a:ea typeface="Inter 18pt ExtraBold" panose="02000503000000020004" pitchFamily="2" charset="0"/>
              </a:endParaRPr>
            </a:p>
          </p:txBody>
        </p:sp>
      </p:grpSp>
      <p:sp>
        <p:nvSpPr>
          <p:cNvPr id="22" name="TextBox 21"/>
          <p:cNvSpPr txBox="1"/>
          <p:nvPr/>
        </p:nvSpPr>
        <p:spPr>
          <a:xfrm>
            <a:off x="227667" y="1062257"/>
            <a:ext cx="10515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b="1" dirty="0">
                <a:solidFill>
                  <a:srgbClr val="F07D00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ВЕКТОР «НАУЧНО-ПРОМЫШЛЕННЫЙ МУЛЬТИОТРАСЛЕВОЙ КЛАСТЕР»</a:t>
            </a:r>
          </a:p>
        </p:txBody>
      </p:sp>
      <p:sp>
        <p:nvSpPr>
          <p:cNvPr id="2" name="Скругленный прямоугольник 1"/>
          <p:cNvSpPr/>
          <p:nvPr/>
        </p:nvSpPr>
        <p:spPr>
          <a:xfrm>
            <a:off x="8413039" y="4114800"/>
            <a:ext cx="2864561" cy="1828800"/>
          </a:xfrm>
          <a:prstGeom prst="round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1" name="Рисунок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8154" y="3855049"/>
            <a:ext cx="4658475" cy="2165203"/>
          </a:xfrm>
          <a:prstGeom prst="roundRect">
            <a:avLst/>
          </a:prstGeom>
        </p:spPr>
      </p:pic>
      <p:sp>
        <p:nvSpPr>
          <p:cNvPr id="30" name="Шеврон 29"/>
          <p:cNvSpPr/>
          <p:nvPr/>
        </p:nvSpPr>
        <p:spPr>
          <a:xfrm>
            <a:off x="106669" y="5713073"/>
            <a:ext cx="464098" cy="461053"/>
          </a:xfrm>
          <a:prstGeom prst="chevron">
            <a:avLst>
              <a:gd name="adj" fmla="val 31011"/>
            </a:avLst>
          </a:prstGeom>
          <a:solidFill>
            <a:srgbClr val="F07D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457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Скругленный прямоугольник 25"/>
          <p:cNvSpPr/>
          <p:nvPr/>
        </p:nvSpPr>
        <p:spPr>
          <a:xfrm>
            <a:off x="304800" y="1725654"/>
            <a:ext cx="5145226" cy="739691"/>
          </a:xfrm>
          <a:prstGeom prst="roundRect">
            <a:avLst/>
          </a:prstGeom>
          <a:solidFill>
            <a:srgbClr val="05828C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6" name="Полилиния 15"/>
          <p:cNvSpPr/>
          <p:nvPr/>
        </p:nvSpPr>
        <p:spPr>
          <a:xfrm>
            <a:off x="-1" y="3"/>
            <a:ext cx="8305801" cy="990598"/>
          </a:xfrm>
          <a:custGeom>
            <a:avLst/>
            <a:gdLst>
              <a:gd name="connsiteX0" fmla="*/ 0 w 8325377"/>
              <a:gd name="connsiteY0" fmla="*/ 0 h 1401743"/>
              <a:gd name="connsiteX1" fmla="*/ 8325377 w 8325377"/>
              <a:gd name="connsiteY1" fmla="*/ 0 h 1401743"/>
              <a:gd name="connsiteX2" fmla="*/ 8325377 w 8325377"/>
              <a:gd name="connsiteY2" fmla="*/ 706391 h 1401743"/>
              <a:gd name="connsiteX3" fmla="*/ 8311251 w 8325377"/>
              <a:gd name="connsiteY3" fmla="*/ 846520 h 1401743"/>
              <a:gd name="connsiteX4" fmla="*/ 7630015 w 8325377"/>
              <a:gd name="connsiteY4" fmla="*/ 1401743 h 1401743"/>
              <a:gd name="connsiteX5" fmla="*/ 0 w 8325377"/>
              <a:gd name="connsiteY5" fmla="*/ 1401743 h 1401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25377" h="1401743">
                <a:moveTo>
                  <a:pt x="0" y="0"/>
                </a:moveTo>
                <a:lnTo>
                  <a:pt x="8325377" y="0"/>
                </a:lnTo>
                <a:lnTo>
                  <a:pt x="8325377" y="706391"/>
                </a:lnTo>
                <a:lnTo>
                  <a:pt x="8311251" y="846520"/>
                </a:lnTo>
                <a:cubicBezTo>
                  <a:pt x="8246411" y="1163385"/>
                  <a:pt x="7966048" y="1401743"/>
                  <a:pt x="7630015" y="1401743"/>
                </a:cubicBezTo>
                <a:lnTo>
                  <a:pt x="0" y="1401743"/>
                </a:lnTo>
                <a:close/>
              </a:path>
            </a:pathLst>
          </a:custGeom>
          <a:solidFill>
            <a:srgbClr val="0582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8" name="Рисунок 1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116" y="177694"/>
            <a:ext cx="533400" cy="650831"/>
          </a:xfrm>
          <a:prstGeom prst="rect">
            <a:avLst/>
          </a:prstGeom>
        </p:spPr>
      </p:pic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F6DA7AA0-6CFC-424D-AA3F-A7A9912653A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29800" y="303055"/>
            <a:ext cx="1848055" cy="366557"/>
          </a:xfrm>
          <a:prstGeom prst="rect">
            <a:avLst/>
          </a:prstGeom>
        </p:spPr>
      </p:pic>
      <p:sp>
        <p:nvSpPr>
          <p:cNvPr id="9" name="Прямоугольник 8"/>
          <p:cNvSpPr/>
          <p:nvPr/>
        </p:nvSpPr>
        <p:spPr>
          <a:xfrm>
            <a:off x="115497" y="2057400"/>
            <a:ext cx="556020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8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«</a:t>
            </a:r>
            <a:r>
              <a:rPr lang="ru-RU" sz="1800" b="1" dirty="0" err="1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Ревитализация</a:t>
            </a:r>
            <a:r>
              <a:rPr lang="ru-RU" sz="18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 производственных зон»</a:t>
            </a:r>
            <a:endParaRPr lang="ru-RU" sz="1800" b="1" dirty="0">
              <a:solidFill>
                <a:schemeClr val="bg1"/>
              </a:solidFill>
              <a:latin typeface="Inter" panose="02000503000000020004" pitchFamily="2" charset="0"/>
              <a:ea typeface="Inter" panose="02000503000000020004" pitchFamily="2" charset="0"/>
              <a:cs typeface="Calibri" panose="020F0502020204030204" pitchFamily="34" charset="0"/>
            </a:endParaRPr>
          </a:p>
        </p:txBody>
      </p:sp>
      <p:grpSp>
        <p:nvGrpSpPr>
          <p:cNvPr id="2" name="Группа 1"/>
          <p:cNvGrpSpPr/>
          <p:nvPr/>
        </p:nvGrpSpPr>
        <p:grpSpPr>
          <a:xfrm>
            <a:off x="5563499" y="1578418"/>
            <a:ext cx="6466219" cy="1621982"/>
            <a:chOff x="7052046" y="1501251"/>
            <a:chExt cx="4842619" cy="1751808"/>
          </a:xfrm>
        </p:grpSpPr>
        <p:sp>
          <p:nvSpPr>
            <p:cNvPr id="34" name="Скругленный прямоугольник 33"/>
            <p:cNvSpPr/>
            <p:nvPr/>
          </p:nvSpPr>
          <p:spPr>
            <a:xfrm>
              <a:off x="7052046" y="1721803"/>
              <a:ext cx="4842619" cy="904975"/>
            </a:xfrm>
            <a:prstGeom prst="roundRect">
              <a:avLst/>
            </a:prstGeom>
            <a:solidFill>
              <a:srgbClr val="EFF6FD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solidFill>
                  <a:srgbClr val="0070C0"/>
                </a:solidFill>
                <a:latin typeface="Inter 18pt ExtraBold" panose="02000503000000020004" pitchFamily="2" charset="0"/>
                <a:ea typeface="Inter 18pt ExtraBold" panose="02000503000000020004" pitchFamily="2" charset="0"/>
              </a:endParaRP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7150465" y="1501251"/>
              <a:ext cx="4701556" cy="17518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85000"/>
                </a:lnSpc>
              </a:pPr>
              <a:r>
                <a:rPr lang="ru-RU" sz="1400" b="1" dirty="0" smtClean="0">
                  <a:solidFill>
                    <a:srgbClr val="05828C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ОСНОВНЫЕ МЕРОПРИЯТИЯ:</a:t>
              </a:r>
            </a:p>
            <a:p>
              <a:pPr algn="l">
                <a:lnSpc>
                  <a:spcPct val="85000"/>
                </a:lnSpc>
              </a:pPr>
              <a:endParaRPr lang="ru-RU" sz="600" b="1" dirty="0" smtClean="0">
                <a:solidFill>
                  <a:srgbClr val="05828C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endParaRPr>
            </a:p>
            <a:p>
              <a:pPr marL="171450" indent="-171450" algn="l">
                <a:lnSpc>
                  <a:spcPct val="85000"/>
                </a:lnSpc>
                <a:buFontTx/>
                <a:buChar char="-"/>
              </a:pPr>
              <a:r>
                <a:rPr lang="ru-RU" sz="1100" dirty="0" smtClean="0">
                  <a:solidFill>
                    <a:schemeClr val="tx1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инвентаризация производственных зон в целях определения неэффективно </a:t>
              </a:r>
              <a:br>
                <a:rPr lang="ru-RU" sz="1100" dirty="0" smtClean="0">
                  <a:solidFill>
                    <a:schemeClr val="tx1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</a:br>
              <a:r>
                <a:rPr lang="ru-RU" sz="1100" dirty="0" smtClean="0">
                  <a:solidFill>
                    <a:schemeClr val="tx1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и малоэффективно используемых земельных участков; </a:t>
              </a:r>
            </a:p>
            <a:p>
              <a:pPr marL="171450" indent="-171450" algn="l">
                <a:lnSpc>
                  <a:spcPct val="85000"/>
                </a:lnSpc>
                <a:buFontTx/>
                <a:buChar char="-"/>
              </a:pPr>
              <a:endParaRPr lang="ru-RU" sz="600" dirty="0" smtClean="0">
                <a:solidFill>
                  <a:schemeClr val="tx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endParaRPr>
            </a:p>
            <a:p>
              <a:pPr marL="171450" indent="-171450" algn="l">
                <a:lnSpc>
                  <a:spcPct val="85000"/>
                </a:lnSpc>
                <a:buFontTx/>
                <a:buChar char="-"/>
              </a:pPr>
              <a:r>
                <a:rPr lang="ru-RU" sz="1100" dirty="0">
                  <a:solidFill>
                    <a:schemeClr val="tx1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р</a:t>
              </a:r>
              <a:r>
                <a:rPr lang="ru-RU" sz="1100" dirty="0" smtClean="0">
                  <a:solidFill>
                    <a:schemeClr val="tx1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азработка комплекса концептуальных  документов и программных мероприятий повторного введения в градостроительную деятельность территорий реновации</a:t>
              </a:r>
            </a:p>
            <a:p>
              <a:pPr algn="ctr">
                <a:lnSpc>
                  <a:spcPct val="85000"/>
                </a:lnSpc>
              </a:pPr>
              <a:endParaRPr lang="ru-RU" sz="1100" b="1" dirty="0">
                <a:solidFill>
                  <a:srgbClr val="05828C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endParaRPr>
            </a:p>
            <a:p>
              <a:pPr algn="ctr">
                <a:lnSpc>
                  <a:spcPct val="85000"/>
                </a:lnSpc>
              </a:pPr>
              <a:endParaRPr lang="ru-RU" sz="1100" b="1" dirty="0" smtClean="0">
                <a:solidFill>
                  <a:srgbClr val="05828C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endParaRPr>
            </a:p>
            <a:p>
              <a:pPr algn="ctr">
                <a:lnSpc>
                  <a:spcPct val="85000"/>
                </a:lnSpc>
              </a:pPr>
              <a:endParaRPr lang="ru-RU" sz="400" dirty="0" smtClean="0">
                <a:latin typeface="Inter" panose="02000503000000020004" pitchFamily="50" charset="0"/>
                <a:ea typeface="Inter" panose="02000503000000020004" pitchFamily="50" charset="0"/>
                <a:cs typeface="Calibri" panose="020F0502020204030204" pitchFamily="34" charset="0"/>
              </a:endParaRPr>
            </a:p>
            <a:p>
              <a:pPr algn="ctr">
                <a:lnSpc>
                  <a:spcPct val="85000"/>
                </a:lnSpc>
              </a:pPr>
              <a:endParaRPr lang="en-US" sz="800" b="1" dirty="0" smtClean="0">
                <a:solidFill>
                  <a:srgbClr val="F07D00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endParaRPr>
            </a:p>
            <a:p>
              <a:pPr algn="ctr"/>
              <a:endParaRPr lang="ru-RU" sz="1100" dirty="0" smtClean="0">
                <a:latin typeface="Inter 18pt ExtraBold" panose="02000503000000020004" pitchFamily="2" charset="0"/>
                <a:ea typeface="Inter 18pt ExtraBold" panose="02000503000000020004" pitchFamily="2" charset="0"/>
              </a:endParaRPr>
            </a:p>
          </p:txBody>
        </p:sp>
      </p:grpSp>
      <p:sp>
        <p:nvSpPr>
          <p:cNvPr id="36" name="TextBox 35"/>
          <p:cNvSpPr txBox="1"/>
          <p:nvPr/>
        </p:nvSpPr>
        <p:spPr>
          <a:xfrm>
            <a:off x="1252307" y="1782625"/>
            <a:ext cx="34638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ФЛАГМАНСКИЙ ПРОЕКТ</a:t>
            </a:r>
            <a:endParaRPr lang="ru-RU" b="1" dirty="0">
              <a:solidFill>
                <a:schemeClr val="bg1"/>
              </a:solidFill>
              <a:latin typeface="Inter" panose="02000503000000020004" pitchFamily="2" charset="0"/>
              <a:ea typeface="Inter" panose="02000503000000020004" pitchFamily="2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1834442" y="303055"/>
            <a:ext cx="57855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2000" b="1" dirty="0" smtClean="0">
                <a:solidFill>
                  <a:schemeClr val="bg1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НАПРАВЛЕНИЕ «ИННОВАЦИОННАЯ ЭКОНОМИКА»</a:t>
            </a:r>
            <a:endParaRPr lang="ru-RU" sz="2000" b="1" dirty="0">
              <a:solidFill>
                <a:schemeClr val="bg1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sp>
        <p:nvSpPr>
          <p:cNvPr id="29" name="Скругленный прямоугольник 28"/>
          <p:cNvSpPr/>
          <p:nvPr/>
        </p:nvSpPr>
        <p:spPr>
          <a:xfrm>
            <a:off x="5383776" y="2664116"/>
            <a:ext cx="6645349" cy="1193490"/>
          </a:xfrm>
          <a:prstGeom prst="roundRect">
            <a:avLst/>
          </a:prstGeom>
          <a:solidFill>
            <a:srgbClr val="05828C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ru-RU" sz="1100" dirty="0">
              <a:solidFill>
                <a:srgbClr val="05828C"/>
              </a:solidFill>
              <a:latin typeface="Inter" panose="02000503000000020004" pitchFamily="2" charset="0"/>
              <a:ea typeface="Inter" panose="02000503000000020004" pitchFamily="2" charset="0"/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5486400" y="2748272"/>
            <a:ext cx="6620418" cy="13665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</a:pPr>
            <a:r>
              <a:rPr lang="ru-RU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в 2025 году заключены </a:t>
            </a:r>
            <a:r>
              <a:rPr lang="ru-RU" b="1" dirty="0" smtClean="0">
                <a:solidFill>
                  <a:srgbClr val="F07D00"/>
                </a:solidFill>
                <a:latin typeface="Inter" panose="02000503000000020004" pitchFamily="2" charset="0"/>
                <a:ea typeface="Inter" panose="02000503000000020004" pitchFamily="2" charset="0"/>
              </a:rPr>
              <a:t>4 муниципальных контракта</a:t>
            </a:r>
            <a:r>
              <a:rPr lang="ru-RU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 </a:t>
            </a:r>
          </a:p>
          <a:p>
            <a:pPr algn="ctr">
              <a:lnSpc>
                <a:spcPct val="90000"/>
              </a:lnSpc>
            </a:pPr>
            <a:r>
              <a:rPr lang="ru-RU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на выполнение работ по разработке проектов межевания территорий в границах, из них </a:t>
            </a:r>
          </a:p>
          <a:p>
            <a:pPr algn="ctr">
              <a:lnSpc>
                <a:spcPct val="90000"/>
              </a:lnSpc>
            </a:pPr>
            <a:r>
              <a:rPr lang="ru-RU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2 исполнены</a:t>
            </a:r>
          </a:p>
          <a:p>
            <a:endParaRPr lang="ru-RU" dirty="0" smtClean="0">
              <a:solidFill>
                <a:schemeClr val="bg1"/>
              </a:solidFill>
              <a:latin typeface="Inter" panose="02000503000000020004" pitchFamily="2" charset="0"/>
              <a:ea typeface="Inter" panose="02000503000000020004" pitchFamily="2" charset="0"/>
            </a:endParaRPr>
          </a:p>
        </p:txBody>
      </p:sp>
      <p:grpSp>
        <p:nvGrpSpPr>
          <p:cNvPr id="27" name="Группа 26"/>
          <p:cNvGrpSpPr/>
          <p:nvPr/>
        </p:nvGrpSpPr>
        <p:grpSpPr>
          <a:xfrm>
            <a:off x="166470" y="2517883"/>
            <a:ext cx="5178626" cy="1947001"/>
            <a:chOff x="7519171" y="430329"/>
            <a:chExt cx="4577571" cy="1947001"/>
          </a:xfrm>
        </p:grpSpPr>
        <p:sp>
          <p:nvSpPr>
            <p:cNvPr id="28" name="Скругленный прямоугольник 27"/>
            <p:cNvSpPr/>
            <p:nvPr/>
          </p:nvSpPr>
          <p:spPr>
            <a:xfrm>
              <a:off x="7519171" y="430329"/>
              <a:ext cx="4557987" cy="1309328"/>
            </a:xfrm>
            <a:prstGeom prst="roundRect">
              <a:avLst/>
            </a:prstGeom>
            <a:solidFill>
              <a:srgbClr val="EFF6FD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solidFill>
                  <a:srgbClr val="0070C0"/>
                </a:solidFill>
                <a:latin typeface="Inter 18pt ExtraBold" panose="02000503000000020004" pitchFamily="2" charset="0"/>
                <a:ea typeface="Inter 18pt ExtraBold" panose="02000503000000020004" pitchFamily="2" charset="0"/>
              </a:endParaRPr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7548694" y="532979"/>
              <a:ext cx="4548048" cy="184435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95000"/>
                </a:lnSpc>
              </a:pPr>
              <a:r>
                <a:rPr lang="ru-RU" sz="1100" b="1" dirty="0" smtClean="0">
                  <a:solidFill>
                    <a:srgbClr val="05828C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ПОВТОРНОЕ ВВЕДЕНИЕ В ГРАДОСТРОИТЕЛЬНУЮ ДЕЯТЕЛЬНОСТЬ </a:t>
              </a:r>
            </a:p>
            <a:p>
              <a:pPr algn="ctr">
                <a:lnSpc>
                  <a:spcPct val="95000"/>
                </a:lnSpc>
              </a:pPr>
              <a:r>
                <a:rPr lang="ru-RU" sz="1100" b="1" dirty="0" smtClean="0">
                  <a:solidFill>
                    <a:srgbClr val="05828C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К 2050 ГОДУ НЕ МЕНЕЕ </a:t>
              </a:r>
              <a:r>
                <a:rPr lang="ru-RU" sz="1200" b="1" dirty="0" smtClean="0">
                  <a:solidFill>
                    <a:srgbClr val="E78103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90%</a:t>
              </a:r>
              <a:r>
                <a:rPr lang="ru-RU" sz="1100" b="1" dirty="0" smtClean="0">
                  <a:solidFill>
                    <a:srgbClr val="E78103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 </a:t>
              </a:r>
              <a:r>
                <a:rPr lang="ru-RU" sz="1100" b="1" dirty="0" smtClean="0">
                  <a:solidFill>
                    <a:srgbClr val="05828C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ПЛОЩАДИ ТЕРРИТОРИЙ, </a:t>
              </a:r>
            </a:p>
            <a:p>
              <a:pPr algn="ctr">
                <a:lnSpc>
                  <a:spcPct val="95000"/>
                </a:lnSpc>
              </a:pPr>
              <a:r>
                <a:rPr lang="ru-RU" sz="1100" b="1" dirty="0" smtClean="0">
                  <a:solidFill>
                    <a:srgbClr val="05828C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ПОДЛЕЖАЩИХ РЕВИТАЛИЗАЦИИ, </a:t>
              </a:r>
            </a:p>
            <a:p>
              <a:pPr algn="ctr">
                <a:lnSpc>
                  <a:spcPct val="95000"/>
                </a:lnSpc>
              </a:pPr>
              <a:r>
                <a:rPr lang="ru-RU" sz="1100" b="1" dirty="0" smtClean="0">
                  <a:solidFill>
                    <a:srgbClr val="05828C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ЧТО ПОЗВОЛИТ УВЕЛИЧИТЬ </a:t>
              </a:r>
              <a:r>
                <a:rPr lang="ru-RU" sz="1100" b="1" dirty="0" smtClean="0">
                  <a:solidFill>
                    <a:srgbClr val="E78103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К 2031 ГОДУ </a:t>
              </a:r>
              <a:r>
                <a:rPr lang="ru-RU" sz="1100" b="1" dirty="0" smtClean="0">
                  <a:solidFill>
                    <a:srgbClr val="05828C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ОБЪЕМ ОТГРУЖЕННЫХ ТОВАРОВ СОБСТВЕННОГО ПРОИЗВОДСТВА, ВЫПОЛНЕННЫХ РАБОТ  И УСЛУГ  СОБСТВЕННЫМИ СИЛАМИ ДО </a:t>
              </a:r>
              <a:r>
                <a:rPr lang="ru-RU" sz="1200" b="1" dirty="0">
                  <a:solidFill>
                    <a:srgbClr val="E78103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35,97</a:t>
              </a:r>
              <a:r>
                <a:rPr lang="ru-RU" sz="1100" b="1" dirty="0" smtClean="0">
                  <a:solidFill>
                    <a:srgbClr val="E78103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 </a:t>
              </a:r>
              <a:r>
                <a:rPr lang="ru-RU" sz="1100" b="1" dirty="0" smtClean="0">
                  <a:solidFill>
                    <a:srgbClr val="05828C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МЛРД РУБЛЕЙ</a:t>
              </a:r>
            </a:p>
            <a:p>
              <a:pPr algn="ctr">
                <a:lnSpc>
                  <a:spcPct val="85000"/>
                </a:lnSpc>
              </a:pPr>
              <a:endParaRPr lang="ru-RU" sz="1100" b="1" dirty="0" smtClean="0">
                <a:solidFill>
                  <a:srgbClr val="05828C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endParaRPr>
            </a:p>
            <a:p>
              <a:pPr algn="ctr">
                <a:lnSpc>
                  <a:spcPct val="85000"/>
                </a:lnSpc>
              </a:pPr>
              <a:endParaRPr lang="ru-RU" sz="1100" b="1" dirty="0">
                <a:solidFill>
                  <a:srgbClr val="05828C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endParaRPr>
            </a:p>
            <a:p>
              <a:pPr algn="ctr">
                <a:lnSpc>
                  <a:spcPct val="85000"/>
                </a:lnSpc>
              </a:pPr>
              <a:endParaRPr lang="ru-RU" sz="1100" b="1" dirty="0" smtClean="0">
                <a:solidFill>
                  <a:srgbClr val="05828C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endParaRPr>
            </a:p>
            <a:p>
              <a:pPr algn="ctr">
                <a:lnSpc>
                  <a:spcPct val="85000"/>
                </a:lnSpc>
              </a:pPr>
              <a:endParaRPr lang="ru-RU" sz="400" dirty="0" smtClean="0">
                <a:latin typeface="Inter" panose="02000503000000020004" pitchFamily="50" charset="0"/>
                <a:ea typeface="Inter" panose="02000503000000020004" pitchFamily="50" charset="0"/>
                <a:cs typeface="Calibri" panose="020F0502020204030204" pitchFamily="34" charset="0"/>
              </a:endParaRPr>
            </a:p>
            <a:p>
              <a:pPr algn="ctr">
                <a:lnSpc>
                  <a:spcPct val="85000"/>
                </a:lnSpc>
              </a:pPr>
              <a:endParaRPr lang="en-US" sz="800" b="1" dirty="0" smtClean="0">
                <a:solidFill>
                  <a:srgbClr val="F07D00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endParaRPr>
            </a:p>
            <a:p>
              <a:pPr algn="ctr"/>
              <a:endParaRPr lang="ru-RU" sz="1100" dirty="0" smtClean="0">
                <a:latin typeface="Inter 18pt ExtraBold" panose="02000503000000020004" pitchFamily="2" charset="0"/>
                <a:ea typeface="Inter 18pt ExtraBold" panose="02000503000000020004" pitchFamily="2" charset="0"/>
              </a:endParaRPr>
            </a:p>
          </p:txBody>
        </p:sp>
      </p:grpSp>
      <p:sp>
        <p:nvSpPr>
          <p:cNvPr id="31" name="TextBox 30"/>
          <p:cNvSpPr txBox="1"/>
          <p:nvPr/>
        </p:nvSpPr>
        <p:spPr>
          <a:xfrm>
            <a:off x="228600" y="1066800"/>
            <a:ext cx="10515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b="1" dirty="0" smtClean="0">
                <a:solidFill>
                  <a:srgbClr val="F07D00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ВЕКТОР «НАУЧНО-ПРОМЫШЛЕННЫЙ МУЛЬТИОТРАСЛЕВОЙ КЛАСТЕР»</a:t>
            </a:r>
            <a:endParaRPr lang="ru-RU" sz="2000" b="1" dirty="0">
              <a:solidFill>
                <a:srgbClr val="F07D00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pic>
        <p:nvPicPr>
          <p:cNvPr id="33" name="Рисунок 32"/>
          <p:cNvPicPr/>
          <p:nvPr/>
        </p:nvPicPr>
        <p:blipFill rotWithShape="1">
          <a:blip r:embed="rId5"/>
          <a:srcRect l="1695" t="26068" r="3028" b="6725"/>
          <a:stretch/>
        </p:blipFill>
        <p:spPr>
          <a:xfrm>
            <a:off x="0" y="3900732"/>
            <a:ext cx="5921399" cy="2957268"/>
          </a:xfrm>
          <a:prstGeom prst="roundRect">
            <a:avLst/>
          </a:prstGeom>
        </p:spPr>
      </p:pic>
      <p:pic>
        <p:nvPicPr>
          <p:cNvPr id="38" name="Рисунок 37"/>
          <p:cNvPicPr/>
          <p:nvPr/>
        </p:nvPicPr>
        <p:blipFill rotWithShape="1">
          <a:blip r:embed="rId6"/>
          <a:srcRect l="1131" t="27759" r="915" b="5508"/>
          <a:stretch/>
        </p:blipFill>
        <p:spPr>
          <a:xfrm>
            <a:off x="5921398" y="3900732"/>
            <a:ext cx="6051378" cy="2957268"/>
          </a:xfrm>
          <a:prstGeom prst="roundRect">
            <a:avLst/>
          </a:prstGeom>
        </p:spPr>
      </p:pic>
    </p:spTree>
    <p:extLst>
      <p:ext uri="{BB962C8B-B14F-4D97-AF65-F5344CB8AC3E}">
        <p14:creationId xmlns:p14="http://schemas.microsoft.com/office/powerpoint/2010/main" val="3855401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Полилиния 15"/>
          <p:cNvSpPr/>
          <p:nvPr/>
        </p:nvSpPr>
        <p:spPr>
          <a:xfrm>
            <a:off x="-1" y="3"/>
            <a:ext cx="8305801" cy="990598"/>
          </a:xfrm>
          <a:custGeom>
            <a:avLst/>
            <a:gdLst>
              <a:gd name="connsiteX0" fmla="*/ 0 w 8325377"/>
              <a:gd name="connsiteY0" fmla="*/ 0 h 1401743"/>
              <a:gd name="connsiteX1" fmla="*/ 8325377 w 8325377"/>
              <a:gd name="connsiteY1" fmla="*/ 0 h 1401743"/>
              <a:gd name="connsiteX2" fmla="*/ 8325377 w 8325377"/>
              <a:gd name="connsiteY2" fmla="*/ 706391 h 1401743"/>
              <a:gd name="connsiteX3" fmla="*/ 8311251 w 8325377"/>
              <a:gd name="connsiteY3" fmla="*/ 846520 h 1401743"/>
              <a:gd name="connsiteX4" fmla="*/ 7630015 w 8325377"/>
              <a:gd name="connsiteY4" fmla="*/ 1401743 h 1401743"/>
              <a:gd name="connsiteX5" fmla="*/ 0 w 8325377"/>
              <a:gd name="connsiteY5" fmla="*/ 1401743 h 1401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25377" h="1401743">
                <a:moveTo>
                  <a:pt x="0" y="0"/>
                </a:moveTo>
                <a:lnTo>
                  <a:pt x="8325377" y="0"/>
                </a:lnTo>
                <a:lnTo>
                  <a:pt x="8325377" y="706391"/>
                </a:lnTo>
                <a:lnTo>
                  <a:pt x="8311251" y="846520"/>
                </a:lnTo>
                <a:cubicBezTo>
                  <a:pt x="8246411" y="1163385"/>
                  <a:pt x="7966048" y="1401743"/>
                  <a:pt x="7630015" y="1401743"/>
                </a:cubicBezTo>
                <a:lnTo>
                  <a:pt x="0" y="1401743"/>
                </a:lnTo>
                <a:close/>
              </a:path>
            </a:pathLst>
          </a:custGeom>
          <a:solidFill>
            <a:srgbClr val="0582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8" name="Рисунок 1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116" y="177694"/>
            <a:ext cx="533400" cy="650831"/>
          </a:xfrm>
          <a:prstGeom prst="rect">
            <a:avLst/>
          </a:prstGeom>
        </p:spPr>
      </p:pic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F6DA7AA0-6CFC-424D-AA3F-A7A9912653A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29800" y="303055"/>
            <a:ext cx="1848055" cy="366557"/>
          </a:xfrm>
          <a:prstGeom prst="rect">
            <a:avLst/>
          </a:prstGeom>
        </p:spPr>
      </p:pic>
      <p:sp>
        <p:nvSpPr>
          <p:cNvPr id="22" name="TextBox 21"/>
          <p:cNvSpPr txBox="1"/>
          <p:nvPr/>
        </p:nvSpPr>
        <p:spPr>
          <a:xfrm>
            <a:off x="1834442" y="303055"/>
            <a:ext cx="57855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2000" b="1" dirty="0" smtClean="0">
                <a:solidFill>
                  <a:schemeClr val="bg1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НАПРАВЛЕНИЕ «ИННОВАЦИОННАЯ ЭКОНОМИКА»</a:t>
            </a:r>
            <a:endParaRPr lang="ru-RU" sz="2000" b="1" dirty="0">
              <a:solidFill>
                <a:schemeClr val="bg1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228600" y="1276290"/>
            <a:ext cx="10515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b="1" dirty="0" smtClean="0">
                <a:solidFill>
                  <a:srgbClr val="F07D00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ВЕКТОР «ТРАНСПОРТ И ЛОГИСТИКА»</a:t>
            </a:r>
            <a:endParaRPr lang="ru-RU" sz="2000" b="1" dirty="0">
              <a:solidFill>
                <a:srgbClr val="F07D00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285570" y="2843748"/>
            <a:ext cx="4841821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ru-RU" sz="1000" u="sng" dirty="0" smtClean="0">
              <a:solidFill>
                <a:srgbClr val="05828C"/>
              </a:solidFill>
              <a:latin typeface="Inter" panose="02000503000000020004" pitchFamily="2" charset="0"/>
              <a:ea typeface="Inter" panose="02000503000000020004" pitchFamily="2" charset="0"/>
              <a:cs typeface="Calibri" panose="020F050202020403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sz="1000" dirty="0" smtClean="0"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РАЗВИТИЕ ТРАНСПОРТНЫХ КОРИДОРОВ (СИНХРОНИЗАЦИЯ  ОБЪЕКТОВ ТРАНСПОРТНОЙ ИНФРАСТРУКТУРОЙ МЕСТНОГО ЗНАЧЕНИЯ С ОБЪЕКТАМИ ФЕДЕРАЛЬНОГО И РЕГИОНАЛЬНОГО ЗНАЧЕНИЯ)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ru-RU" sz="1000" dirty="0" smtClean="0"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sz="1000" dirty="0" smtClean="0"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СОЗДАНИЕ УСЛОВИЙ ДЛЯ СТРОИТЕЛЬСТВА ТРАНСПОРТНО-ЛОГИСТИЧЕСКИХ ЦЕНТРОВ (СКЛАДСКОЙ И АДМИНИСТРАТИВНОЙ  ИНФРАСТРУКТУРЫ, СОРТИРОВОЧНЫЕ ПУНКТЫ) И ИНТЕГРАЦИИ</a:t>
            </a:r>
            <a:br>
              <a:rPr lang="ru-RU" sz="1000" dirty="0" smtClean="0"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</a:br>
            <a:r>
              <a:rPr lang="ru-RU" sz="1000" dirty="0" smtClean="0"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В ТРАНСПОРТНУЮ СИСТЕМУ ГОРОДА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ru-RU" sz="1000" b="1" dirty="0" smtClean="0"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sz="1000" dirty="0" smtClean="0"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ИНТЕГРАЦИЯ  ГОРОДСКОГО ПАССАЖИРСКОГО </a:t>
            </a:r>
            <a:r>
              <a:rPr lang="ru-RU" sz="1000" b="1" dirty="0" smtClean="0"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 </a:t>
            </a:r>
            <a:r>
              <a:rPr lang="ru-RU" sz="1000" dirty="0" smtClean="0"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ТРАНСПОРТА</a:t>
            </a:r>
            <a:br>
              <a:rPr lang="ru-RU" sz="1000" dirty="0" smtClean="0"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</a:br>
            <a:r>
              <a:rPr lang="ru-RU" sz="1000" dirty="0" smtClean="0">
                <a:latin typeface="Inter" panose="02000503000000020004" pitchFamily="2" charset="0"/>
                <a:ea typeface="Inter" panose="02000503000000020004" pitchFamily="2" charset="0"/>
                <a:cs typeface="Inter" panose="02000503000000020004" pitchFamily="50" charset="0"/>
              </a:rPr>
              <a:t>С ВНЕШНИМ ПАССАЖИРСКИМ ТРАНСПОРТОМ  ПОСРЕДСТВОМ  РАЗВИТИЯ  ИНФРАСТРУКТУРЫ  ТРАНСПОРТНО-ПЕРЕСАДОЧНЫХ УЗЛОВ  НА БАЗЕ АЭРОПОРТА, ЖЕЛЕЗНОДОРОЖНОГО, АВТОМОБИЛЬНОГО ВОКЗАЛОВ</a:t>
            </a:r>
            <a:r>
              <a:rPr lang="en-US" sz="1000" dirty="0" smtClean="0">
                <a:latin typeface="Inter" panose="02000503000000020004" pitchFamily="2" charset="0"/>
                <a:ea typeface="Inter" panose="02000503000000020004" pitchFamily="2" charset="0"/>
                <a:cs typeface="Inter" panose="02000503000000020004" pitchFamily="50" charset="0"/>
              </a:rPr>
              <a:t> </a:t>
            </a:r>
            <a:r>
              <a:rPr lang="ru-RU" sz="1000" dirty="0" smtClean="0">
                <a:latin typeface="Inter" panose="02000503000000020004" pitchFamily="2" charset="0"/>
                <a:ea typeface="Inter" panose="02000503000000020004" pitchFamily="2" charset="0"/>
                <a:cs typeface="Inter" panose="02000503000000020004" pitchFamily="50" charset="0"/>
              </a:rPr>
              <a:t>(РАЗВИТИЕ ПРИГОРОДНЫХ МАРШРУТОВ  ПАССАЖИРСКИХ ПЕРЕВОЗОК, СТРОИТЕЛЬСТВО ИНФРАСТРУКТУРЫ, РАСШИРЕНИЕ  ФУНКЦИОНАЛА ИНТЕЛЛЕКТУАЛЬНОЙ ТРАНСПОРТНОЙ СИСТЕМЫ)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ru-RU" sz="1000" b="1" dirty="0" smtClean="0"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sz="1000" dirty="0" smtClean="0"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СОЗДАНИЕ РАЗВИТИЕ ИНФРАСТРУКТУРЫ РЕЧНОГО ПАССАЖИРСКОГО СООБЩЕНИЯ (СТРОИТЕЛЬСТВО ЗДАНИЯ ВОКЗАЛА И ПРИВОКЗАЛЬНОЙ ИНФРАСТРУКТУРЫ, РЕКОНСТРУКЦИЯ ПРИЧАЛОВ)</a:t>
            </a:r>
            <a:endParaRPr lang="ru-RU" sz="1000" dirty="0">
              <a:solidFill>
                <a:srgbClr val="05828C"/>
              </a:solidFill>
              <a:latin typeface="Inter" panose="02000503000000020004" pitchFamily="2" charset="0"/>
              <a:ea typeface="Inter" panose="02000503000000020004" pitchFamily="2" charset="0"/>
              <a:cs typeface="Calibri" panose="020F0502020204030204" pitchFamily="34" charset="0"/>
            </a:endParaRPr>
          </a:p>
        </p:txBody>
      </p:sp>
      <p:sp>
        <p:nvSpPr>
          <p:cNvPr id="11" name="Скругленный прямоугольник 10"/>
          <p:cNvSpPr/>
          <p:nvPr/>
        </p:nvSpPr>
        <p:spPr>
          <a:xfrm>
            <a:off x="5181600" y="2667000"/>
            <a:ext cx="6870700" cy="3904737"/>
          </a:xfrm>
          <a:prstGeom prst="roundRect">
            <a:avLst/>
          </a:prstGeom>
          <a:solidFill>
            <a:srgbClr val="05828C"/>
          </a:solidFill>
          <a:ln w="12700">
            <a:noFill/>
          </a:ln>
          <a:effectLst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rgbClr val="0070C0"/>
              </a:solidFill>
              <a:latin typeface="Bahnschrift SemiBold Condensed" panose="020B0502040204020203" pitchFamily="34" charset="0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5568889" y="3352059"/>
            <a:ext cx="3521668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ru-RU" sz="1300" b="1" dirty="0" smtClean="0">
              <a:solidFill>
                <a:schemeClr val="bg1"/>
              </a:solidFill>
              <a:latin typeface="Inter" panose="02000503000000020004" pitchFamily="2" charset="0"/>
              <a:ea typeface="Inter" panose="02000503000000020004" pitchFamily="2" charset="0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8720614" y="2712464"/>
            <a:ext cx="12904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b="1" dirty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1 этап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70715" y="3359053"/>
            <a:ext cx="13590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 algn="ctr">
              <a:defRPr sz="2000"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ru-RU" sz="1800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198 893</a:t>
            </a:r>
            <a:endParaRPr lang="ru-RU" sz="1800" dirty="0">
              <a:solidFill>
                <a:schemeClr val="bg1"/>
              </a:solidFill>
              <a:latin typeface="Inter" panose="02000503000000020004" pitchFamily="2" charset="0"/>
              <a:ea typeface="Inter" panose="02000503000000020004" pitchFamily="2" charset="0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9431604" y="3333690"/>
            <a:ext cx="17035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000" b="1" dirty="0" smtClean="0">
                <a:solidFill>
                  <a:srgbClr val="F07D00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163 595</a:t>
            </a:r>
            <a:endParaRPr lang="ru-RU" sz="2000" b="1" dirty="0">
              <a:solidFill>
                <a:srgbClr val="F07D00"/>
              </a:solidFill>
              <a:latin typeface="Inter" panose="02000503000000020004" pitchFamily="2" charset="0"/>
              <a:ea typeface="Inter" panose="02000503000000020004" pitchFamily="2" charset="0"/>
              <a:cs typeface="Calibri" panose="020F0502020204030204" pitchFamily="34" charset="0"/>
            </a:endParaRPr>
          </a:p>
        </p:txBody>
      </p:sp>
      <p:sp>
        <p:nvSpPr>
          <p:cNvPr id="41" name="TextBox 40"/>
          <p:cNvSpPr txBox="1"/>
          <p:nvPr/>
        </p:nvSpPr>
        <p:spPr>
          <a:xfrm>
            <a:off x="9399276" y="2768584"/>
            <a:ext cx="1695558" cy="4862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80000"/>
              </a:lnSpc>
            </a:pPr>
            <a:r>
              <a:rPr lang="ru-RU" sz="16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2025г.</a:t>
            </a:r>
          </a:p>
          <a:p>
            <a:pPr algn="ctr">
              <a:lnSpc>
                <a:spcPct val="80000"/>
              </a:lnSpc>
            </a:pPr>
            <a:r>
              <a:rPr lang="ru-RU" sz="16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 </a:t>
            </a:r>
            <a:endParaRPr lang="ru-RU" sz="1600" b="1" dirty="0">
              <a:solidFill>
                <a:schemeClr val="bg1"/>
              </a:solidFill>
              <a:latin typeface="Inter" panose="02000503000000020004" pitchFamily="2" charset="0"/>
              <a:ea typeface="Inter" panose="02000503000000020004" pitchFamily="2" charset="0"/>
              <a:cs typeface="Calibri" panose="020F0502020204030204" pitchFamily="34" charset="0"/>
            </a:endParaRPr>
          </a:p>
        </p:txBody>
      </p:sp>
      <p:sp>
        <p:nvSpPr>
          <p:cNvPr id="3" name="Прямоугольник 2"/>
          <p:cNvSpPr/>
          <p:nvPr/>
        </p:nvSpPr>
        <p:spPr>
          <a:xfrm>
            <a:off x="228600" y="2593083"/>
            <a:ext cx="1122423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1400" dirty="0" smtClean="0"/>
              <a:t> </a:t>
            </a:r>
            <a:r>
              <a:rPr lang="ru-RU" sz="1400" b="1" dirty="0">
                <a:solidFill>
                  <a:srgbClr val="F07D00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ЗАДАЧИ: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5357517" y="4602966"/>
            <a:ext cx="36336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ru-RU" sz="12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11. Наличие транспортно-пересадочных узлов (аэропорт, автовокзал, ж/д вокзал), ед.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9621317" y="5491217"/>
            <a:ext cx="11325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 algn="ctr">
              <a:defRPr sz="2000"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ru-RU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-</a:t>
            </a:r>
            <a:endParaRPr lang="ru-RU" dirty="0">
              <a:solidFill>
                <a:schemeClr val="bg1"/>
              </a:solidFill>
              <a:latin typeface="Inter" panose="02000503000000020004" pitchFamily="2" charset="0"/>
              <a:ea typeface="Inter" panose="02000503000000020004" pitchFamily="2" charset="0"/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5334000" y="3115764"/>
            <a:ext cx="341384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ru-RU" sz="1200" b="1" dirty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10. Объем отгруженных товаров собственного производства, выполненных работ и услуг собственными силами по виду экономической деятельности «Транспортировка и хранение»,</a:t>
            </a:r>
          </a:p>
          <a:p>
            <a:pPr algn="l"/>
            <a:r>
              <a:rPr lang="ru-RU" sz="1200" b="1" dirty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  </a:t>
            </a:r>
            <a:r>
              <a:rPr lang="ru-RU" sz="12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млн </a:t>
            </a:r>
            <a:r>
              <a:rPr lang="ru-RU" sz="1200" b="1" dirty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рублей*</a:t>
            </a:r>
          </a:p>
        </p:txBody>
      </p:sp>
      <p:sp>
        <p:nvSpPr>
          <p:cNvPr id="23" name="Прямоугольник 22"/>
          <p:cNvSpPr/>
          <p:nvPr/>
        </p:nvSpPr>
        <p:spPr>
          <a:xfrm>
            <a:off x="262247" y="1911325"/>
            <a:ext cx="11624954" cy="4801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90000"/>
              </a:lnSpc>
            </a:pPr>
            <a:r>
              <a:rPr lang="ru-RU" sz="1400" b="1" dirty="0" smtClean="0">
                <a:solidFill>
                  <a:srgbClr val="F07D00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ЦЕЛЬ</a:t>
            </a:r>
            <a:r>
              <a:rPr lang="ru-RU" sz="1400" b="1" dirty="0" smtClean="0">
                <a:solidFill>
                  <a:srgbClr val="055C9F"/>
                </a:solidFill>
                <a:latin typeface="Arial Narrow" panose="020B0606020202030204" pitchFamily="34" charset="0"/>
                <a:cs typeface="Calibri" panose="020F0502020204030204" pitchFamily="34" charset="0"/>
              </a:rPr>
              <a:t> </a:t>
            </a:r>
            <a:r>
              <a:rPr lang="ru-RU" sz="1400" dirty="0" smtClean="0">
                <a:solidFill>
                  <a:srgbClr val="2A7078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– модернизация транспортной системы и создание крупных логистических комплексов межрегионального значения</a:t>
            </a:r>
            <a:endParaRPr lang="ru-RU" sz="1400" dirty="0">
              <a:solidFill>
                <a:srgbClr val="2A7078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10798179" y="2756135"/>
            <a:ext cx="939567" cy="3139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80000"/>
              </a:lnSpc>
            </a:pPr>
            <a:r>
              <a:rPr lang="ru-RU" b="1" dirty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%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0639085" y="3311064"/>
            <a:ext cx="13590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 algn="ctr">
              <a:defRPr sz="2000"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ru-RU" sz="1800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82</a:t>
            </a:r>
            <a:endParaRPr lang="ru-RU" sz="1800" dirty="0">
              <a:solidFill>
                <a:schemeClr val="bg1"/>
              </a:solidFill>
              <a:latin typeface="Inter" panose="02000503000000020004" pitchFamily="2" charset="0"/>
              <a:ea typeface="Inter" panose="02000503000000020004" pitchFamily="2" charset="0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8470793" y="4648200"/>
            <a:ext cx="13590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 algn="ctr">
              <a:defRPr sz="2000"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ru-RU" sz="1800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1</a:t>
            </a:r>
            <a:endParaRPr lang="ru-RU" sz="1800" dirty="0">
              <a:solidFill>
                <a:schemeClr val="bg1"/>
              </a:solidFill>
              <a:latin typeface="Inter" panose="02000503000000020004" pitchFamily="2" charset="0"/>
              <a:ea typeface="Inter" panose="02000503000000020004" pitchFamily="2" charset="0"/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9621317" y="4648200"/>
            <a:ext cx="11325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 algn="ctr">
              <a:defRPr sz="2000"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ru-RU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-</a:t>
            </a:r>
            <a:endParaRPr lang="ru-RU" dirty="0">
              <a:solidFill>
                <a:schemeClr val="bg1"/>
              </a:solidFill>
              <a:latin typeface="Inter" panose="02000503000000020004" pitchFamily="2" charset="0"/>
              <a:ea typeface="Inter" panose="02000503000000020004" pitchFamily="2" charset="0"/>
            </a:endParaRPr>
          </a:p>
        </p:txBody>
      </p:sp>
      <p:sp>
        <p:nvSpPr>
          <p:cNvPr id="37" name="TextBox 36"/>
          <p:cNvSpPr txBox="1"/>
          <p:nvPr/>
        </p:nvSpPr>
        <p:spPr>
          <a:xfrm>
            <a:off x="10752333" y="4650989"/>
            <a:ext cx="11325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 algn="ctr">
              <a:defRPr sz="2000"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ru-RU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-</a:t>
            </a:r>
            <a:endParaRPr lang="ru-RU" dirty="0">
              <a:solidFill>
                <a:schemeClr val="bg1"/>
              </a:solidFill>
              <a:latin typeface="Inter" panose="02000503000000020004" pitchFamily="2" charset="0"/>
              <a:ea typeface="Inter" panose="02000503000000020004" pitchFamily="2" charset="0"/>
            </a:endParaRPr>
          </a:p>
        </p:txBody>
      </p:sp>
      <p:sp>
        <p:nvSpPr>
          <p:cNvPr id="39" name="TextBox 38"/>
          <p:cNvSpPr txBox="1"/>
          <p:nvPr/>
        </p:nvSpPr>
        <p:spPr>
          <a:xfrm>
            <a:off x="5392629" y="5516622"/>
            <a:ext cx="36336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ru-RU" sz="12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12. Создание крупных транспортно-логистических комплексов, ед. 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10752333" y="5509395"/>
            <a:ext cx="11325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 algn="ctr">
              <a:defRPr sz="2000"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ru-RU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-</a:t>
            </a:r>
            <a:endParaRPr lang="ru-RU" dirty="0">
              <a:solidFill>
                <a:schemeClr val="bg1"/>
              </a:solidFill>
              <a:latin typeface="Inter" panose="02000503000000020004" pitchFamily="2" charset="0"/>
              <a:ea typeface="Inter" panose="02000503000000020004" pitchFamily="2" charset="0"/>
            </a:endParaRPr>
          </a:p>
        </p:txBody>
      </p:sp>
      <p:sp>
        <p:nvSpPr>
          <p:cNvPr id="42" name="TextBox 41"/>
          <p:cNvSpPr txBox="1"/>
          <p:nvPr/>
        </p:nvSpPr>
        <p:spPr>
          <a:xfrm>
            <a:off x="8546993" y="5562600"/>
            <a:ext cx="13590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 algn="ctr">
              <a:defRPr sz="2000"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ru-RU" sz="1800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1</a:t>
            </a:r>
            <a:endParaRPr lang="ru-RU" sz="1800" dirty="0">
              <a:solidFill>
                <a:schemeClr val="bg1"/>
              </a:solidFill>
              <a:latin typeface="Inter" panose="02000503000000020004" pitchFamily="2" charset="0"/>
              <a:ea typeface="Inter" panose="02000503000000020004" pitchFamily="2" charset="0"/>
            </a:endParaRPr>
          </a:p>
        </p:txBody>
      </p:sp>
      <p:sp>
        <p:nvSpPr>
          <p:cNvPr id="43" name="TextBox 42"/>
          <p:cNvSpPr txBox="1"/>
          <p:nvPr/>
        </p:nvSpPr>
        <p:spPr>
          <a:xfrm>
            <a:off x="5416294" y="6083815"/>
            <a:ext cx="6624504" cy="3631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80000"/>
              </a:lnSpc>
            </a:pPr>
            <a:r>
              <a:rPr lang="ru-RU" sz="1100" b="1" baseline="30000" dirty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*Объем отгруженных товаров собственного производства, выполненных работ и услуг собственными силами   по </a:t>
            </a:r>
            <a:r>
              <a:rPr lang="ru-RU" sz="1100" b="1" baseline="30000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крупным</a:t>
            </a:r>
          </a:p>
          <a:p>
            <a:pPr>
              <a:lnSpc>
                <a:spcPct val="80000"/>
              </a:lnSpc>
            </a:pPr>
            <a:r>
              <a:rPr lang="ru-RU" sz="1100" b="1" baseline="30000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  и </a:t>
            </a:r>
            <a:r>
              <a:rPr lang="ru-RU" sz="1100" b="1" baseline="30000" dirty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средним предприятиям по виду экономической деятельности «Транспорт и хранение» за 2025 год –  142 396,1 </a:t>
            </a:r>
            <a:r>
              <a:rPr lang="ru-RU" sz="1100" b="1" baseline="30000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млн </a:t>
            </a:r>
            <a:r>
              <a:rPr lang="ru-RU" sz="1100" b="1" baseline="30000" dirty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рублей</a:t>
            </a:r>
            <a:r>
              <a:rPr lang="ru-RU" sz="1100" b="1" baseline="30000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,</a:t>
            </a:r>
            <a:br>
              <a:rPr lang="ru-RU" sz="1100" b="1" baseline="30000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</a:br>
            <a:r>
              <a:rPr lang="ru-RU" sz="1100" b="1" baseline="30000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  </a:t>
            </a:r>
            <a:r>
              <a:rPr lang="ru-RU" sz="1100" b="1" baseline="30000" dirty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по малому бизнесу </a:t>
            </a:r>
            <a:r>
              <a:rPr lang="ru-RU" sz="1100" b="1" baseline="30000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– 21 </a:t>
            </a:r>
            <a:r>
              <a:rPr lang="ru-RU" sz="1100" b="1" baseline="30000" dirty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199,02 </a:t>
            </a:r>
            <a:r>
              <a:rPr lang="ru-RU" sz="1100" b="1" baseline="30000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млн </a:t>
            </a:r>
            <a:r>
              <a:rPr lang="ru-RU" sz="1100" b="1" baseline="30000" dirty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рублей</a:t>
            </a:r>
          </a:p>
        </p:txBody>
      </p:sp>
    </p:spTree>
    <p:extLst>
      <p:ext uri="{BB962C8B-B14F-4D97-AF65-F5344CB8AC3E}">
        <p14:creationId xmlns:p14="http://schemas.microsoft.com/office/powerpoint/2010/main" val="665245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Полилиния 15"/>
          <p:cNvSpPr/>
          <p:nvPr/>
        </p:nvSpPr>
        <p:spPr>
          <a:xfrm>
            <a:off x="-1" y="3"/>
            <a:ext cx="8305801" cy="990598"/>
          </a:xfrm>
          <a:custGeom>
            <a:avLst/>
            <a:gdLst>
              <a:gd name="connsiteX0" fmla="*/ 0 w 8325377"/>
              <a:gd name="connsiteY0" fmla="*/ 0 h 1401743"/>
              <a:gd name="connsiteX1" fmla="*/ 8325377 w 8325377"/>
              <a:gd name="connsiteY1" fmla="*/ 0 h 1401743"/>
              <a:gd name="connsiteX2" fmla="*/ 8325377 w 8325377"/>
              <a:gd name="connsiteY2" fmla="*/ 706391 h 1401743"/>
              <a:gd name="connsiteX3" fmla="*/ 8311251 w 8325377"/>
              <a:gd name="connsiteY3" fmla="*/ 846520 h 1401743"/>
              <a:gd name="connsiteX4" fmla="*/ 7630015 w 8325377"/>
              <a:gd name="connsiteY4" fmla="*/ 1401743 h 1401743"/>
              <a:gd name="connsiteX5" fmla="*/ 0 w 8325377"/>
              <a:gd name="connsiteY5" fmla="*/ 1401743 h 1401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25377" h="1401743">
                <a:moveTo>
                  <a:pt x="0" y="0"/>
                </a:moveTo>
                <a:lnTo>
                  <a:pt x="8325377" y="0"/>
                </a:lnTo>
                <a:lnTo>
                  <a:pt x="8325377" y="706391"/>
                </a:lnTo>
                <a:lnTo>
                  <a:pt x="8311251" y="846520"/>
                </a:lnTo>
                <a:cubicBezTo>
                  <a:pt x="8246411" y="1163385"/>
                  <a:pt x="7966048" y="1401743"/>
                  <a:pt x="7630015" y="1401743"/>
                </a:cubicBezTo>
                <a:lnTo>
                  <a:pt x="0" y="1401743"/>
                </a:lnTo>
                <a:close/>
              </a:path>
            </a:pathLst>
          </a:custGeom>
          <a:solidFill>
            <a:srgbClr val="0582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8" name="Рисунок 1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116" y="177694"/>
            <a:ext cx="533400" cy="650831"/>
          </a:xfrm>
          <a:prstGeom prst="rect">
            <a:avLst/>
          </a:prstGeom>
        </p:spPr>
      </p:pic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F6DA7AA0-6CFC-424D-AA3F-A7A9912653A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29800" y="303055"/>
            <a:ext cx="1848055" cy="366557"/>
          </a:xfrm>
          <a:prstGeom prst="rect">
            <a:avLst/>
          </a:prstGeom>
        </p:spPr>
      </p:pic>
      <p:sp>
        <p:nvSpPr>
          <p:cNvPr id="9" name="Прямоугольник 8"/>
          <p:cNvSpPr/>
          <p:nvPr/>
        </p:nvSpPr>
        <p:spPr>
          <a:xfrm>
            <a:off x="204092" y="2037281"/>
            <a:ext cx="56388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8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«Сургут – транспортно-логистический хаб»</a:t>
            </a:r>
            <a:endParaRPr lang="ru-RU" sz="1800" b="1" dirty="0">
              <a:solidFill>
                <a:schemeClr val="bg1"/>
              </a:solidFill>
              <a:latin typeface="Inter" panose="02000503000000020004" pitchFamily="2" charset="0"/>
              <a:ea typeface="Inter" panose="02000503000000020004" pitchFamily="2" charset="0"/>
              <a:cs typeface="Calibri" panose="020F050202020403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496255" y="1833491"/>
            <a:ext cx="5181600" cy="2754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85000"/>
              </a:lnSpc>
            </a:pPr>
            <a:r>
              <a:rPr lang="ru-RU" sz="1100" b="1" dirty="0" smtClean="0">
                <a:solidFill>
                  <a:srgbClr val="05828C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СРОКИ РЕАЛИЗАЦИИ</a:t>
            </a:r>
            <a:r>
              <a:rPr lang="ru-RU" sz="1100" dirty="0" smtClean="0">
                <a:solidFill>
                  <a:srgbClr val="05828C"/>
                </a:solidFill>
                <a:latin typeface="Inter 18pt ExtraBold" panose="02000503000000020004" pitchFamily="2" charset="0"/>
                <a:ea typeface="Inter 18pt ExtraBold" panose="02000503000000020004" pitchFamily="2" charset="0"/>
                <a:cs typeface="Calibri" panose="020F0502020204030204" pitchFamily="34" charset="0"/>
              </a:rPr>
              <a:t>:</a:t>
            </a:r>
            <a:r>
              <a:rPr lang="ru-RU" sz="1100" dirty="0" smtClean="0">
                <a:latin typeface="Inter 18pt ExtraBold" panose="02000503000000020004" pitchFamily="2" charset="0"/>
                <a:ea typeface="Inter 18pt ExtraBold" panose="02000503000000020004" pitchFamily="2" charset="0"/>
                <a:cs typeface="Calibri" panose="020F0502020204030204" pitchFamily="34" charset="0"/>
              </a:rPr>
              <a:t>  </a:t>
            </a:r>
            <a:r>
              <a:rPr lang="ru-RU" sz="1400" b="1" dirty="0" smtClean="0">
                <a:solidFill>
                  <a:srgbClr val="F07D00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2024-2036</a:t>
            </a:r>
            <a:r>
              <a:rPr lang="ru-RU" sz="1100" b="1" dirty="0" smtClean="0">
                <a:solidFill>
                  <a:srgbClr val="F07D00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 ГОДЫ</a:t>
            </a:r>
            <a:endParaRPr lang="ru-RU" sz="1100" dirty="0" smtClean="0">
              <a:latin typeface="Inter 18pt ExtraBold" panose="02000503000000020004" pitchFamily="2" charset="0"/>
              <a:ea typeface="Inter 18pt ExtraBold" panose="02000503000000020004" pitchFamily="2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1834442" y="303055"/>
            <a:ext cx="57855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2000" b="1" dirty="0" smtClean="0">
                <a:solidFill>
                  <a:schemeClr val="bg1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НАПРАВЛЕНИЕ «ИННОВАЦИОННАЯ ЭКОНОМИКА»</a:t>
            </a:r>
            <a:endParaRPr lang="ru-RU" sz="2000" b="1" dirty="0">
              <a:solidFill>
                <a:schemeClr val="bg1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sp>
        <p:nvSpPr>
          <p:cNvPr id="29" name="Скругленный прямоугольник 28"/>
          <p:cNvSpPr/>
          <p:nvPr/>
        </p:nvSpPr>
        <p:spPr>
          <a:xfrm>
            <a:off x="322032" y="2329848"/>
            <a:ext cx="5045990" cy="2246769"/>
          </a:xfrm>
          <a:prstGeom prst="roundRect">
            <a:avLst/>
          </a:prstGeom>
          <a:solidFill>
            <a:srgbClr val="05828C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ru-RU" sz="1100" dirty="0">
              <a:solidFill>
                <a:srgbClr val="05828C"/>
              </a:solidFill>
              <a:latin typeface="Inter" panose="02000503000000020004" pitchFamily="2" charset="0"/>
              <a:ea typeface="Inter" panose="02000503000000020004" pitchFamily="2" charset="0"/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516214" y="2499124"/>
            <a:ext cx="4738133" cy="19082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400" u="sng" dirty="0" smtClean="0">
                <a:solidFill>
                  <a:schemeClr val="bg1"/>
                </a:solidFill>
                <a:latin typeface="Inter" panose="02000503000000020004"/>
              </a:rPr>
              <a:t>Распределительный центр Х5 </a:t>
            </a:r>
            <a:r>
              <a:rPr lang="en-US" sz="1400" u="sng" dirty="0" smtClean="0">
                <a:solidFill>
                  <a:schemeClr val="bg1"/>
                </a:solidFill>
                <a:latin typeface="Inter" panose="02000503000000020004"/>
              </a:rPr>
              <a:t>Group</a:t>
            </a:r>
            <a:endParaRPr lang="ru-RU" sz="1400" u="sng" dirty="0" smtClean="0">
              <a:solidFill>
                <a:schemeClr val="bg1"/>
              </a:solidFill>
              <a:latin typeface="Inter" panose="02000503000000020004"/>
            </a:endParaRPr>
          </a:p>
          <a:p>
            <a:endParaRPr lang="ru-RU" sz="1000" u="sng" dirty="0" smtClean="0">
              <a:solidFill>
                <a:schemeClr val="bg1"/>
              </a:solidFill>
              <a:latin typeface="Inter" panose="02000503000000020004"/>
            </a:endParaRPr>
          </a:p>
          <a:p>
            <a:pPr algn="just"/>
            <a:r>
              <a:rPr lang="ru-RU" sz="1400" dirty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п</a:t>
            </a:r>
            <a:r>
              <a:rPr lang="ru-RU" sz="1400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лощадь – 19 тыс. кв. м. </a:t>
            </a:r>
          </a:p>
          <a:p>
            <a:pPr algn="l"/>
            <a:r>
              <a:rPr lang="ru-RU" sz="1400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(здание складского-производственного назначения, КПП, здание автотранспортного предприятия, пункт газорегуляторный блочный)</a:t>
            </a:r>
          </a:p>
          <a:p>
            <a:pPr algn="just"/>
            <a:endParaRPr lang="ru-RU" sz="1000" dirty="0" smtClean="0">
              <a:solidFill>
                <a:schemeClr val="bg1"/>
              </a:solidFill>
              <a:latin typeface="Inter" panose="02000503000000020004" pitchFamily="2" charset="0"/>
              <a:ea typeface="Inter" panose="02000503000000020004" pitchFamily="2" charset="0"/>
            </a:endParaRPr>
          </a:p>
          <a:p>
            <a:pPr algn="just"/>
            <a:r>
              <a:rPr lang="ru-RU" sz="1400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хранение до 4 100 товарных позиций</a:t>
            </a:r>
          </a:p>
          <a:p>
            <a:pPr algn="just"/>
            <a:r>
              <a:rPr lang="ru-RU" sz="1400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обработка до 780 тонн продукции в сутки</a:t>
            </a:r>
          </a:p>
        </p:txBody>
      </p:sp>
      <p:sp>
        <p:nvSpPr>
          <p:cNvPr id="6" name="Шеврон 5"/>
          <p:cNvSpPr/>
          <p:nvPr/>
        </p:nvSpPr>
        <p:spPr>
          <a:xfrm>
            <a:off x="5646606" y="3122343"/>
            <a:ext cx="464098" cy="461053"/>
          </a:xfrm>
          <a:prstGeom prst="chevron">
            <a:avLst>
              <a:gd name="adj" fmla="val 31011"/>
            </a:avLst>
          </a:prstGeom>
          <a:solidFill>
            <a:srgbClr val="F07D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264543" y="1200194"/>
            <a:ext cx="546616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b="1" dirty="0" smtClean="0">
                <a:solidFill>
                  <a:srgbClr val="F07D00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ВЕКТОР «ТРАНСПОРТ И ЛОГИСТИКА»</a:t>
            </a:r>
            <a:endParaRPr lang="ru-RU" sz="2000" b="1" dirty="0">
              <a:solidFill>
                <a:srgbClr val="F07D00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sp>
        <p:nvSpPr>
          <p:cNvPr id="20" name="Прямоугольник 19"/>
          <p:cNvSpPr/>
          <p:nvPr/>
        </p:nvSpPr>
        <p:spPr>
          <a:xfrm>
            <a:off x="5903097" y="1252773"/>
            <a:ext cx="5984066" cy="4847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28650" indent="-628650" algn="l">
              <a:lnSpc>
                <a:spcPct val="85000"/>
              </a:lnSpc>
            </a:pPr>
            <a:r>
              <a:rPr lang="ru-RU" sz="1400" b="1" dirty="0" smtClean="0">
                <a:solidFill>
                  <a:srgbClr val="F07D00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ЦЕЛЬ</a:t>
            </a:r>
            <a:r>
              <a:rPr lang="ru-RU" sz="1600" b="1" dirty="0" smtClean="0">
                <a:solidFill>
                  <a:srgbClr val="055C9F"/>
                </a:solidFill>
                <a:latin typeface="Inter 18pt ExtraBold" panose="02000503000000020004" pitchFamily="2" charset="0"/>
                <a:ea typeface="Inter 18pt ExtraBold" panose="02000503000000020004" pitchFamily="2" charset="0"/>
                <a:cs typeface="Calibri" panose="020F0502020204030204" pitchFamily="34" charset="0"/>
              </a:rPr>
              <a:t> </a:t>
            </a:r>
            <a:r>
              <a:rPr lang="ru-RU" sz="1400" dirty="0" smtClean="0">
                <a:solidFill>
                  <a:srgbClr val="2A7078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– </a:t>
            </a:r>
            <a:r>
              <a:rPr lang="ru-RU" sz="1400" dirty="0">
                <a:solidFill>
                  <a:srgbClr val="2A7078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содействие созданию </a:t>
            </a:r>
            <a:r>
              <a:rPr lang="ru-RU" sz="1400" dirty="0" smtClean="0">
                <a:solidFill>
                  <a:srgbClr val="2A7078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5 крупных транспортно-логистических </a:t>
            </a:r>
            <a:r>
              <a:rPr lang="ru-RU" sz="1400" dirty="0">
                <a:solidFill>
                  <a:srgbClr val="2A7078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комплексов на территории города </a:t>
            </a:r>
          </a:p>
        </p:txBody>
      </p:sp>
      <p:sp>
        <p:nvSpPr>
          <p:cNvPr id="26" name="Скругленный прямоугольник 25"/>
          <p:cNvSpPr/>
          <p:nvPr/>
        </p:nvSpPr>
        <p:spPr>
          <a:xfrm>
            <a:off x="293323" y="1533436"/>
            <a:ext cx="5437387" cy="739691"/>
          </a:xfrm>
          <a:prstGeom prst="roundRect">
            <a:avLst/>
          </a:prstGeom>
          <a:solidFill>
            <a:srgbClr val="05828C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6" name="TextBox 35"/>
          <p:cNvSpPr txBox="1"/>
          <p:nvPr/>
        </p:nvSpPr>
        <p:spPr>
          <a:xfrm>
            <a:off x="0" y="1522457"/>
            <a:ext cx="5851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ФЛАГМАНСКИЙ ПРОЕКТ </a:t>
            </a:r>
          </a:p>
          <a:p>
            <a:pPr algn="ctr"/>
            <a:r>
              <a:rPr lang="ru-RU" sz="18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«Сургут – транспортно-логистический </a:t>
            </a:r>
            <a:r>
              <a:rPr lang="ru-RU" sz="1800" b="1" dirty="0" err="1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хаб</a:t>
            </a:r>
            <a:r>
              <a:rPr lang="ru-RU" sz="18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»</a:t>
            </a:r>
          </a:p>
          <a:p>
            <a:endParaRPr lang="ru-RU" b="1" dirty="0">
              <a:solidFill>
                <a:schemeClr val="bg1"/>
              </a:solidFill>
              <a:latin typeface="Inter" panose="02000503000000020004" pitchFamily="2" charset="0"/>
              <a:ea typeface="Inter" panose="02000503000000020004" pitchFamily="2" charset="0"/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0816" y="2329848"/>
            <a:ext cx="3898478" cy="1751514"/>
          </a:xfrm>
          <a:prstGeom prst="round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1425" y="3122343"/>
            <a:ext cx="1135738" cy="1447799"/>
          </a:xfrm>
          <a:prstGeom prst="roundRect">
            <a:avLst/>
          </a:prstGeom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0816" y="4648200"/>
            <a:ext cx="3932984" cy="1600200"/>
          </a:xfrm>
          <a:prstGeom prst="roundRect">
            <a:avLst/>
          </a:prstGeom>
        </p:spPr>
      </p:pic>
      <p:pic>
        <p:nvPicPr>
          <p:cNvPr id="23" name="Рисунок 22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29800" y="5562600"/>
            <a:ext cx="2152855" cy="1209821"/>
          </a:xfrm>
          <a:prstGeom prst="roundRect">
            <a:avLst/>
          </a:prstGeom>
        </p:spPr>
      </p:pic>
      <p:sp>
        <p:nvSpPr>
          <p:cNvPr id="27" name="Скругленный прямоугольник 26"/>
          <p:cNvSpPr/>
          <p:nvPr/>
        </p:nvSpPr>
        <p:spPr>
          <a:xfrm>
            <a:off x="255862" y="4800600"/>
            <a:ext cx="5033050" cy="1971821"/>
          </a:xfrm>
          <a:prstGeom prst="roundRect">
            <a:avLst/>
          </a:prstGeom>
          <a:solidFill>
            <a:srgbClr val="05828C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ru-RU" sz="1100" dirty="0">
              <a:solidFill>
                <a:srgbClr val="05828C"/>
              </a:solidFill>
              <a:latin typeface="Inter" panose="02000503000000020004" pitchFamily="2" charset="0"/>
              <a:ea typeface="Inter" panose="02000503000000020004" pitchFamily="2" charset="0"/>
            </a:endParaRPr>
          </a:p>
        </p:txBody>
      </p:sp>
      <p:sp>
        <p:nvSpPr>
          <p:cNvPr id="28" name="Шеврон 27"/>
          <p:cNvSpPr/>
          <p:nvPr/>
        </p:nvSpPr>
        <p:spPr>
          <a:xfrm>
            <a:off x="5640705" y="5366618"/>
            <a:ext cx="464098" cy="461053"/>
          </a:xfrm>
          <a:prstGeom prst="chevron">
            <a:avLst>
              <a:gd name="adj" fmla="val 31011"/>
            </a:avLst>
          </a:prstGeom>
          <a:solidFill>
            <a:srgbClr val="F07D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30" name="Шеврон 29"/>
          <p:cNvSpPr/>
          <p:nvPr/>
        </p:nvSpPr>
        <p:spPr>
          <a:xfrm>
            <a:off x="6172200" y="3122343"/>
            <a:ext cx="464098" cy="461053"/>
          </a:xfrm>
          <a:prstGeom prst="chevron">
            <a:avLst>
              <a:gd name="adj" fmla="val 31011"/>
            </a:avLst>
          </a:prstGeom>
          <a:solidFill>
            <a:srgbClr val="F07D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31" name="Шеврон 30"/>
          <p:cNvSpPr/>
          <p:nvPr/>
        </p:nvSpPr>
        <p:spPr>
          <a:xfrm>
            <a:off x="6678573" y="3122343"/>
            <a:ext cx="436880" cy="461053"/>
          </a:xfrm>
          <a:prstGeom prst="chevron">
            <a:avLst>
              <a:gd name="adj" fmla="val 31011"/>
            </a:avLst>
          </a:prstGeom>
          <a:solidFill>
            <a:srgbClr val="F07D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33" name="Шеврон 32"/>
          <p:cNvSpPr/>
          <p:nvPr/>
        </p:nvSpPr>
        <p:spPr>
          <a:xfrm>
            <a:off x="6189625" y="5367951"/>
            <a:ext cx="464098" cy="461053"/>
          </a:xfrm>
          <a:prstGeom prst="chevron">
            <a:avLst>
              <a:gd name="adj" fmla="val 31011"/>
            </a:avLst>
          </a:prstGeom>
          <a:solidFill>
            <a:srgbClr val="F07D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34" name="Шеврон 33"/>
          <p:cNvSpPr/>
          <p:nvPr/>
        </p:nvSpPr>
        <p:spPr>
          <a:xfrm>
            <a:off x="6678573" y="5365219"/>
            <a:ext cx="464098" cy="461053"/>
          </a:xfrm>
          <a:prstGeom prst="chevron">
            <a:avLst>
              <a:gd name="adj" fmla="val 31011"/>
            </a:avLst>
          </a:prstGeom>
          <a:solidFill>
            <a:srgbClr val="F07D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35" name="Прямоугольник 34"/>
          <p:cNvSpPr/>
          <p:nvPr/>
        </p:nvSpPr>
        <p:spPr>
          <a:xfrm>
            <a:off x="311968" y="5056830"/>
            <a:ext cx="5100499" cy="15388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400" u="sng" dirty="0" smtClean="0">
                <a:solidFill>
                  <a:schemeClr val="bg1"/>
                </a:solidFill>
                <a:latin typeface="Inter" panose="02000503000000020004"/>
              </a:rPr>
              <a:t>Логистический центр маркетплейса </a:t>
            </a:r>
            <a:r>
              <a:rPr lang="en-US" sz="1400" u="sng" dirty="0" smtClean="0">
                <a:solidFill>
                  <a:schemeClr val="bg1"/>
                </a:solidFill>
                <a:latin typeface="Inter" panose="02000503000000020004"/>
              </a:rPr>
              <a:t> Ozon</a:t>
            </a:r>
            <a:endParaRPr lang="ru-RU" sz="1400" u="sng" dirty="0" smtClean="0">
              <a:solidFill>
                <a:schemeClr val="bg1"/>
              </a:solidFill>
              <a:latin typeface="Inter" panose="02000503000000020004"/>
            </a:endParaRPr>
          </a:p>
          <a:p>
            <a:endParaRPr lang="ru-RU" sz="1400" u="sng" dirty="0">
              <a:solidFill>
                <a:schemeClr val="bg1"/>
              </a:solidFill>
              <a:latin typeface="Inter" panose="02000503000000020004"/>
            </a:endParaRPr>
          </a:p>
          <a:p>
            <a:pPr algn="l"/>
            <a:r>
              <a:rPr lang="ru-RU" sz="1400" dirty="0">
                <a:solidFill>
                  <a:schemeClr val="bg1"/>
                </a:solidFill>
                <a:latin typeface="Inter" panose="02000503000000020004"/>
              </a:rPr>
              <a:t>п</a:t>
            </a:r>
            <a:r>
              <a:rPr lang="ru-RU" sz="1400" dirty="0" smtClean="0">
                <a:solidFill>
                  <a:schemeClr val="bg1"/>
                </a:solidFill>
                <a:latin typeface="Inter" panose="02000503000000020004"/>
              </a:rPr>
              <a:t>лощадь – 19 тыс. кв. м. , в том числе  КПП  95,4 кв. м.</a:t>
            </a:r>
          </a:p>
          <a:p>
            <a:pPr algn="l"/>
            <a:endParaRPr lang="ru-RU" sz="1000" dirty="0" smtClean="0">
              <a:solidFill>
                <a:schemeClr val="bg1"/>
              </a:solidFill>
              <a:latin typeface="Inter" panose="02000503000000020004"/>
            </a:endParaRPr>
          </a:p>
          <a:p>
            <a:pPr algn="l"/>
            <a:r>
              <a:rPr lang="ru-RU" sz="1400" dirty="0" smtClean="0">
                <a:solidFill>
                  <a:schemeClr val="bg1"/>
                </a:solidFill>
                <a:latin typeface="Inter" panose="02000503000000020004"/>
              </a:rPr>
              <a:t>строительство логистического центра связано с ежегодным ростом числа заказов более чем на 80%</a:t>
            </a:r>
          </a:p>
          <a:p>
            <a:endParaRPr lang="ru-RU" sz="1400" dirty="0" smtClean="0">
              <a:solidFill>
                <a:schemeClr val="bg1"/>
              </a:solidFill>
              <a:latin typeface="Inter" panose="02000503000000020004" pitchFamily="2" charset="0"/>
              <a:ea typeface="Inter" panose="02000503000000020004" pitchFamily="2" charset="0"/>
            </a:endParaRPr>
          </a:p>
        </p:txBody>
      </p:sp>
      <p:sp>
        <p:nvSpPr>
          <p:cNvPr id="13" name="Прямоугольник 12"/>
          <p:cNvSpPr/>
          <p:nvPr/>
        </p:nvSpPr>
        <p:spPr>
          <a:xfrm>
            <a:off x="9745420" y="2268428"/>
            <a:ext cx="154080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1400" dirty="0" smtClean="0">
                <a:solidFill>
                  <a:schemeClr val="bg1"/>
                </a:solidFill>
              </a:rPr>
              <a:t>Югорский тракт </a:t>
            </a:r>
            <a:endParaRPr lang="ru-RU" sz="1400" dirty="0">
              <a:solidFill>
                <a:schemeClr val="bg1"/>
              </a:solidFill>
            </a:endParaRPr>
          </a:p>
        </p:txBody>
      </p:sp>
      <p:sp>
        <p:nvSpPr>
          <p:cNvPr id="37" name="Прямоугольник 36"/>
          <p:cNvSpPr/>
          <p:nvPr/>
        </p:nvSpPr>
        <p:spPr>
          <a:xfrm>
            <a:off x="8855736" y="4604705"/>
            <a:ext cx="252825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1400" dirty="0" smtClean="0">
                <a:solidFill>
                  <a:schemeClr val="bg1"/>
                </a:solidFill>
              </a:rPr>
              <a:t>Нефтеюганское шоссе 21/1 </a:t>
            </a:r>
            <a:endParaRPr lang="ru-RU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6765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Полилиния 15"/>
          <p:cNvSpPr/>
          <p:nvPr/>
        </p:nvSpPr>
        <p:spPr>
          <a:xfrm>
            <a:off x="-1" y="3"/>
            <a:ext cx="8305801" cy="990598"/>
          </a:xfrm>
          <a:custGeom>
            <a:avLst/>
            <a:gdLst>
              <a:gd name="connsiteX0" fmla="*/ 0 w 8325377"/>
              <a:gd name="connsiteY0" fmla="*/ 0 h 1401743"/>
              <a:gd name="connsiteX1" fmla="*/ 8325377 w 8325377"/>
              <a:gd name="connsiteY1" fmla="*/ 0 h 1401743"/>
              <a:gd name="connsiteX2" fmla="*/ 8325377 w 8325377"/>
              <a:gd name="connsiteY2" fmla="*/ 706391 h 1401743"/>
              <a:gd name="connsiteX3" fmla="*/ 8311251 w 8325377"/>
              <a:gd name="connsiteY3" fmla="*/ 846520 h 1401743"/>
              <a:gd name="connsiteX4" fmla="*/ 7630015 w 8325377"/>
              <a:gd name="connsiteY4" fmla="*/ 1401743 h 1401743"/>
              <a:gd name="connsiteX5" fmla="*/ 0 w 8325377"/>
              <a:gd name="connsiteY5" fmla="*/ 1401743 h 1401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25377" h="1401743">
                <a:moveTo>
                  <a:pt x="0" y="0"/>
                </a:moveTo>
                <a:lnTo>
                  <a:pt x="8325377" y="0"/>
                </a:lnTo>
                <a:lnTo>
                  <a:pt x="8325377" y="706391"/>
                </a:lnTo>
                <a:lnTo>
                  <a:pt x="8311251" y="846520"/>
                </a:lnTo>
                <a:cubicBezTo>
                  <a:pt x="8246411" y="1163385"/>
                  <a:pt x="7966048" y="1401743"/>
                  <a:pt x="7630015" y="1401743"/>
                </a:cubicBezTo>
                <a:lnTo>
                  <a:pt x="0" y="1401743"/>
                </a:lnTo>
                <a:close/>
              </a:path>
            </a:pathLst>
          </a:custGeom>
          <a:solidFill>
            <a:srgbClr val="0582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8" name="Рисунок 1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116" y="177694"/>
            <a:ext cx="533400" cy="650831"/>
          </a:xfrm>
          <a:prstGeom prst="rect">
            <a:avLst/>
          </a:prstGeom>
        </p:spPr>
      </p:pic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F6DA7AA0-6CFC-424D-AA3F-A7A9912653A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29800" y="303055"/>
            <a:ext cx="1848055" cy="366557"/>
          </a:xfrm>
          <a:prstGeom prst="rect">
            <a:avLst/>
          </a:prstGeom>
        </p:spPr>
      </p:pic>
      <p:sp>
        <p:nvSpPr>
          <p:cNvPr id="22" name="TextBox 21"/>
          <p:cNvSpPr txBox="1"/>
          <p:nvPr/>
        </p:nvSpPr>
        <p:spPr>
          <a:xfrm>
            <a:off x="1834442" y="303055"/>
            <a:ext cx="57855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2000" b="1" dirty="0" smtClean="0">
                <a:solidFill>
                  <a:schemeClr val="bg1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НАПРАВЛЕНИЕ «ИННОВАЦИОННАЯ ЭКОНОМИКА»</a:t>
            </a:r>
            <a:endParaRPr lang="ru-RU" sz="2000" b="1" dirty="0">
              <a:solidFill>
                <a:schemeClr val="bg1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228600" y="1267170"/>
            <a:ext cx="8077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b="1" dirty="0" smtClean="0">
                <a:solidFill>
                  <a:srgbClr val="F07D00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ВЕКТОР «ПРЕДПРИНИМАТЕЛЬСТВО И ТУРИЗМ»</a:t>
            </a:r>
            <a:endParaRPr lang="ru-RU" sz="2000" b="1" dirty="0">
              <a:solidFill>
                <a:srgbClr val="F07D00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sp>
        <p:nvSpPr>
          <p:cNvPr id="9" name="Прямоугольник 8"/>
          <p:cNvSpPr/>
          <p:nvPr/>
        </p:nvSpPr>
        <p:spPr>
          <a:xfrm>
            <a:off x="262247" y="1972068"/>
            <a:ext cx="11537442" cy="5355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ru-RU" sz="1600" b="1" dirty="0" smtClean="0">
                <a:solidFill>
                  <a:srgbClr val="F07D00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ЦЕЛЬ</a:t>
            </a:r>
            <a:r>
              <a:rPr lang="ru-RU" sz="1600" b="1" dirty="0" smtClean="0">
                <a:solidFill>
                  <a:srgbClr val="055C9F"/>
                </a:solidFill>
                <a:latin typeface="Arial Narrow" panose="020B0606020202030204" pitchFamily="34" charset="0"/>
                <a:cs typeface="Calibri" panose="020F0502020204030204" pitchFamily="34" charset="0"/>
              </a:rPr>
              <a:t> </a:t>
            </a:r>
            <a:r>
              <a:rPr lang="ru-RU" sz="1600" dirty="0">
                <a:solidFill>
                  <a:srgbClr val="2A7078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–</a:t>
            </a:r>
            <a:r>
              <a:rPr lang="ru-RU" sz="1600" b="1" dirty="0" smtClean="0">
                <a:solidFill>
                  <a:srgbClr val="055C9F"/>
                </a:solidFill>
                <a:latin typeface="Arial Narrow" panose="020B0606020202030204" pitchFamily="34" charset="0"/>
                <a:cs typeface="Calibri" panose="020F0502020204030204" pitchFamily="34" charset="0"/>
              </a:rPr>
              <a:t> </a:t>
            </a:r>
            <a:r>
              <a:rPr lang="ru-RU" sz="1600" dirty="0" smtClean="0">
                <a:solidFill>
                  <a:srgbClr val="2A7078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содействие развитию клиентоцентричного города, ориентированного на максимальную поддержку</a:t>
            </a:r>
            <a:br>
              <a:rPr lang="ru-RU" sz="1600" dirty="0" smtClean="0">
                <a:solidFill>
                  <a:srgbClr val="2A7078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</a:br>
            <a:r>
              <a:rPr lang="ru-RU" sz="1600" dirty="0" smtClean="0">
                <a:solidFill>
                  <a:srgbClr val="2A7078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             предпринимательства</a:t>
            </a:r>
            <a:endParaRPr lang="ru-RU" sz="1600" dirty="0">
              <a:solidFill>
                <a:srgbClr val="2A7078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31307" y="2992909"/>
            <a:ext cx="4572000" cy="22898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ru-RU" sz="1200" b="1" u="sng" dirty="0" smtClean="0">
              <a:solidFill>
                <a:srgbClr val="05828C"/>
              </a:solidFill>
              <a:latin typeface="Inter" panose="02000503000000020004" pitchFamily="2" charset="0"/>
              <a:ea typeface="Inter" panose="02000503000000020004" pitchFamily="2" charset="0"/>
              <a:cs typeface="Calibri" panose="020F050202020403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sz="1200" dirty="0" smtClean="0"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СОЗДАНИЕ УСЛОВИЙ ДЛЯ ДИВЕРСИФИКАЦИИ ЭКОНОМИКИ ЗА СЧЕТ РАЗВИТИЯ МАЛОГО БИЗНЕСА</a:t>
            </a:r>
            <a:endParaRPr lang="ru-RU" sz="1200" dirty="0"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  <a:p>
            <a:pPr algn="l">
              <a:lnSpc>
                <a:spcPct val="90000"/>
              </a:lnSpc>
            </a:pPr>
            <a:endParaRPr lang="ru-RU" sz="1200" dirty="0"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sz="1200" dirty="0" smtClean="0"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ПОДДЕРЖКА МЕСТНЫХ ТОВАРОПРОИЗВОДИТЕЛЕЙ И ПРОИЗВОДИТЕЛЕЙ УСЛУГ, В ПЕРВУЮ ОЧЕРЕДЬ ПРЕДПРИЯТИЙ МАЛОГО БИЗНЕСА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ru-RU" sz="1200" dirty="0" smtClean="0"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sz="1200" dirty="0" smtClean="0"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ПОДДЕРЖКА СОЦИАЛЬНЫХ ПРЕДПРИНИМАТЕЛЕЙ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ru-RU" sz="1200" dirty="0" smtClean="0"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sz="1200" dirty="0" smtClean="0"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СОЗДАНИЕ УСЛОВИЙ ДЛЯ ПОЯВЛЕНИЯ НОВЫХ ВЫСОКОТЕХНОЛОГИЧНЫХ КОМПАНИЙ МАЛОГО БИЗНЕСА</a:t>
            </a:r>
            <a:endParaRPr lang="ru-RU" sz="1200" dirty="0">
              <a:solidFill>
                <a:srgbClr val="05828C"/>
              </a:solidFill>
              <a:latin typeface="Inter" panose="02000503000000020004" pitchFamily="2" charset="0"/>
              <a:ea typeface="Inter" panose="02000503000000020004" pitchFamily="2" charset="0"/>
              <a:cs typeface="Calibri" panose="020F0502020204030204" pitchFamily="34" charset="0"/>
            </a:endParaRPr>
          </a:p>
        </p:txBody>
      </p:sp>
      <p:sp>
        <p:nvSpPr>
          <p:cNvPr id="11" name="Скругленный прямоугольник 10"/>
          <p:cNvSpPr/>
          <p:nvPr/>
        </p:nvSpPr>
        <p:spPr>
          <a:xfrm>
            <a:off x="4953000" y="2667000"/>
            <a:ext cx="7120139" cy="3886200"/>
          </a:xfrm>
          <a:prstGeom prst="roundRect">
            <a:avLst/>
          </a:prstGeom>
          <a:solidFill>
            <a:srgbClr val="05828C"/>
          </a:solidFill>
          <a:ln w="12700">
            <a:noFill/>
          </a:ln>
          <a:effectLst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rgbClr val="0070C0"/>
              </a:solidFill>
              <a:latin typeface="Bahnschrift SemiBold Condensed" panose="020B0502040204020203" pitchFamily="34" charset="0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5181600" y="3094571"/>
            <a:ext cx="3633110" cy="11726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ct val="90000"/>
              </a:lnSpc>
            </a:pPr>
            <a:r>
              <a:rPr lang="ru-RU" sz="13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14. Удовлетворенность предпринимательского сообщества общими условиями ведения предпринимательской деятельности </a:t>
            </a:r>
          </a:p>
          <a:p>
            <a:pPr algn="l">
              <a:lnSpc>
                <a:spcPct val="90000"/>
              </a:lnSpc>
            </a:pPr>
            <a:r>
              <a:rPr lang="ru-RU" sz="13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в муниципальном образовании </a:t>
            </a:r>
          </a:p>
          <a:p>
            <a:pPr algn="l">
              <a:lnSpc>
                <a:spcPct val="90000"/>
              </a:lnSpc>
            </a:pPr>
            <a:r>
              <a:rPr lang="ru-RU" sz="13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(на последний отчетный год этапа), %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5191497" y="4317593"/>
            <a:ext cx="3544228" cy="9925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ct val="90000"/>
              </a:lnSpc>
            </a:pPr>
            <a:r>
              <a:rPr lang="ru-RU" sz="13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15. Оборот (товаров, работ, услуг) субъектов малого предпринимательства </a:t>
            </a:r>
          </a:p>
          <a:p>
            <a:pPr algn="l">
              <a:lnSpc>
                <a:spcPct val="90000"/>
              </a:lnSpc>
            </a:pPr>
            <a:r>
              <a:rPr lang="ru-RU" sz="13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(на последний отчетный год этапа),  млн рублей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8844145" y="2816443"/>
            <a:ext cx="129045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ru-RU" sz="1600" b="1" dirty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1 этап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740807" y="3431764"/>
            <a:ext cx="98534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 algn="ctr">
              <a:defRPr sz="2000"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algn="l"/>
            <a:r>
              <a:rPr lang="ru-RU" dirty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5</a:t>
            </a:r>
            <a:r>
              <a:rPr lang="en-US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5,</a:t>
            </a:r>
            <a:r>
              <a:rPr lang="ru-RU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5</a:t>
            </a:r>
            <a:r>
              <a:rPr lang="en-US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6</a:t>
            </a:r>
            <a:endParaRPr lang="ru-RU" dirty="0">
              <a:solidFill>
                <a:schemeClr val="bg1"/>
              </a:solidFill>
              <a:latin typeface="Inter" panose="02000503000000020004" pitchFamily="2" charset="0"/>
              <a:ea typeface="Inter" panose="02000503000000020004" pitchFamily="2" charset="0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10098797" y="3435257"/>
            <a:ext cx="7049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ru-RU" sz="2000" b="1" dirty="0" smtClean="0">
                <a:solidFill>
                  <a:srgbClr val="F07D00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88</a:t>
            </a:r>
            <a:endParaRPr lang="ru-RU" sz="2000" b="1" dirty="0">
              <a:solidFill>
                <a:srgbClr val="F07D00"/>
              </a:solidFill>
              <a:latin typeface="Inter" panose="02000503000000020004" pitchFamily="2" charset="0"/>
              <a:ea typeface="Inter" panose="02000503000000020004" pitchFamily="2" charset="0"/>
              <a:cs typeface="Calibri" panose="020F0502020204030204" pitchFamily="34" charset="0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11197396" y="2865363"/>
            <a:ext cx="1147004" cy="3139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ct val="80000"/>
              </a:lnSpc>
            </a:pPr>
            <a:r>
              <a:rPr lang="ru-RU" b="1" dirty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%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1031453" y="3439549"/>
            <a:ext cx="115654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1</a:t>
            </a:r>
            <a:r>
              <a:rPr lang="ru-RU" sz="20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5</a:t>
            </a:r>
            <a:r>
              <a:rPr lang="en-US" sz="20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8,</a:t>
            </a:r>
            <a:r>
              <a:rPr lang="ru-RU" sz="20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4</a:t>
            </a:r>
            <a:endParaRPr lang="ru-RU" sz="2000" b="1" dirty="0">
              <a:solidFill>
                <a:schemeClr val="bg1"/>
              </a:solidFill>
              <a:latin typeface="Inter" panose="02000503000000020004" pitchFamily="2" charset="0"/>
              <a:ea typeface="Inter" panose="02000503000000020004" pitchFamily="2" charset="0"/>
              <a:cs typeface="Calibri" panose="020F0502020204030204" pitchFamily="34" charset="0"/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8610600" y="4608585"/>
            <a:ext cx="124575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 algn="ctr">
              <a:defRPr sz="2000"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algn="l"/>
            <a:r>
              <a:rPr lang="ru-RU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275 766</a:t>
            </a:r>
            <a:endParaRPr lang="ru-RU" dirty="0">
              <a:solidFill>
                <a:schemeClr val="bg1"/>
              </a:solidFill>
              <a:latin typeface="Inter" panose="02000503000000020004" pitchFamily="2" charset="0"/>
              <a:ea typeface="Inter" panose="02000503000000020004" pitchFamily="2" charset="0"/>
            </a:endParaRPr>
          </a:p>
        </p:txBody>
      </p:sp>
      <p:sp>
        <p:nvSpPr>
          <p:cNvPr id="37" name="TextBox 36"/>
          <p:cNvSpPr txBox="1"/>
          <p:nvPr/>
        </p:nvSpPr>
        <p:spPr>
          <a:xfrm>
            <a:off x="9805577" y="4614203"/>
            <a:ext cx="12913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ru-RU" sz="2000" b="1" dirty="0" smtClean="0">
                <a:solidFill>
                  <a:srgbClr val="F07D00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283 336</a:t>
            </a:r>
            <a:endParaRPr lang="ru-RU" sz="2000" b="1" dirty="0">
              <a:solidFill>
                <a:srgbClr val="F07D00"/>
              </a:solidFill>
              <a:latin typeface="Inter" panose="02000503000000020004" pitchFamily="2" charset="0"/>
              <a:ea typeface="Inter" panose="02000503000000020004" pitchFamily="2" charset="0"/>
              <a:cs typeface="Calibri" panose="020F0502020204030204" pitchFamily="34" charset="0"/>
            </a:endParaRPr>
          </a:p>
        </p:txBody>
      </p:sp>
      <p:sp>
        <p:nvSpPr>
          <p:cNvPr id="39" name="TextBox 38"/>
          <p:cNvSpPr txBox="1"/>
          <p:nvPr/>
        </p:nvSpPr>
        <p:spPr>
          <a:xfrm>
            <a:off x="11031453" y="4608585"/>
            <a:ext cx="115654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1</a:t>
            </a:r>
            <a:r>
              <a:rPr lang="ru-RU" sz="20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02,7</a:t>
            </a:r>
            <a:endParaRPr lang="ru-RU" sz="2000" b="1" dirty="0">
              <a:solidFill>
                <a:srgbClr val="006FA9"/>
              </a:solidFill>
              <a:latin typeface="Inter" panose="02000503000000020004" pitchFamily="2" charset="0"/>
              <a:ea typeface="Inter" panose="02000503000000020004" pitchFamily="2" charset="0"/>
              <a:cs typeface="Calibri" panose="020F0502020204030204" pitchFamily="34" charset="0"/>
            </a:endParaRPr>
          </a:p>
        </p:txBody>
      </p:sp>
      <p:sp>
        <p:nvSpPr>
          <p:cNvPr id="41" name="TextBox 40"/>
          <p:cNvSpPr txBox="1"/>
          <p:nvPr/>
        </p:nvSpPr>
        <p:spPr>
          <a:xfrm>
            <a:off x="9886844" y="2877674"/>
            <a:ext cx="1211165" cy="28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ct val="80000"/>
              </a:lnSpc>
            </a:pPr>
            <a:r>
              <a:rPr lang="ru-RU" sz="16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2025 г.</a:t>
            </a:r>
            <a:endParaRPr lang="ru-RU" sz="1600" b="1" dirty="0">
              <a:solidFill>
                <a:schemeClr val="bg1"/>
              </a:solidFill>
              <a:latin typeface="Inter" panose="02000503000000020004" pitchFamily="2" charset="0"/>
              <a:ea typeface="Inter" panose="02000503000000020004" pitchFamily="2" charset="0"/>
              <a:cs typeface="Calibri" panose="020F0502020204030204" pitchFamily="34" charset="0"/>
            </a:endParaRPr>
          </a:p>
        </p:txBody>
      </p:sp>
      <p:sp>
        <p:nvSpPr>
          <p:cNvPr id="42" name="TextBox 41"/>
          <p:cNvSpPr txBox="1"/>
          <p:nvPr/>
        </p:nvSpPr>
        <p:spPr>
          <a:xfrm>
            <a:off x="8814710" y="1267170"/>
            <a:ext cx="304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ru-RU" sz="2000" dirty="0"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в части </a:t>
            </a:r>
            <a:r>
              <a:rPr lang="ru-RU" sz="2000" dirty="0" smtClean="0"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предпринимательства</a:t>
            </a:r>
            <a:endParaRPr lang="ru-RU" sz="2000" dirty="0"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sp>
        <p:nvSpPr>
          <p:cNvPr id="3" name="Прямоугольник 2"/>
          <p:cNvSpPr/>
          <p:nvPr/>
        </p:nvSpPr>
        <p:spPr>
          <a:xfrm>
            <a:off x="228470" y="2667000"/>
            <a:ext cx="1018227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1600" dirty="0" smtClean="0"/>
              <a:t> </a:t>
            </a:r>
            <a:r>
              <a:rPr lang="ru-RU" sz="1600" b="1" dirty="0">
                <a:solidFill>
                  <a:srgbClr val="F07D00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ЗАДАЧИ: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5191497" y="5384393"/>
            <a:ext cx="3653825" cy="9925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ct val="90000"/>
              </a:lnSpc>
            </a:pPr>
            <a:r>
              <a:rPr lang="ru-RU" sz="13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16. Численность занятых в малом бизнесе, включая индивидуальных предпринимателей и самозанятых  </a:t>
            </a:r>
          </a:p>
          <a:p>
            <a:pPr algn="l">
              <a:lnSpc>
                <a:spcPct val="90000"/>
              </a:lnSpc>
            </a:pPr>
            <a:r>
              <a:rPr lang="ru-RU" sz="13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(на последний отчетный год этапа), </a:t>
            </a:r>
          </a:p>
          <a:p>
            <a:pPr algn="l">
              <a:lnSpc>
                <a:spcPct val="90000"/>
              </a:lnSpc>
            </a:pPr>
            <a:r>
              <a:rPr lang="ru-RU" sz="13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тыс</a:t>
            </a:r>
            <a:r>
              <a:rPr lang="ru-RU" sz="1300" b="1" dirty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.</a:t>
            </a:r>
            <a:r>
              <a:rPr lang="ru-RU" sz="13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 чел.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667224" y="5646439"/>
            <a:ext cx="11325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 algn="ctr">
              <a:defRPr sz="2000"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ru-RU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94,7</a:t>
            </a:r>
            <a:endParaRPr lang="ru-RU" dirty="0">
              <a:solidFill>
                <a:schemeClr val="bg1"/>
              </a:solidFill>
              <a:latin typeface="Inter" panose="02000503000000020004" pitchFamily="2" charset="0"/>
              <a:ea typeface="Inter" panose="02000503000000020004" pitchFamily="2" charset="0"/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9753600" y="5638505"/>
            <a:ext cx="13953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000" b="1" dirty="0" smtClean="0">
                <a:solidFill>
                  <a:srgbClr val="F07D00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101,9</a:t>
            </a:r>
            <a:endParaRPr lang="ru-RU" sz="2000" b="1" dirty="0">
              <a:solidFill>
                <a:srgbClr val="F07D00"/>
              </a:solidFill>
              <a:latin typeface="Inter" panose="02000503000000020004" pitchFamily="2" charset="0"/>
              <a:ea typeface="Inter" panose="02000503000000020004" pitchFamily="2" charset="0"/>
              <a:cs typeface="Calibri" panose="020F0502020204030204" pitchFamily="34" charset="0"/>
            </a:endParaRPr>
          </a:p>
        </p:txBody>
      </p:sp>
      <p:sp>
        <p:nvSpPr>
          <p:cNvPr id="40" name="TextBox 39"/>
          <p:cNvSpPr txBox="1"/>
          <p:nvPr/>
        </p:nvSpPr>
        <p:spPr>
          <a:xfrm>
            <a:off x="11031453" y="5638505"/>
            <a:ext cx="9319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1</a:t>
            </a:r>
            <a:r>
              <a:rPr lang="ru-RU" sz="20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07,6</a:t>
            </a:r>
            <a:endParaRPr lang="ru-RU" sz="2000" b="1" dirty="0">
              <a:solidFill>
                <a:srgbClr val="006FA9"/>
              </a:solidFill>
              <a:latin typeface="Inter" panose="02000503000000020004" pitchFamily="2" charset="0"/>
              <a:ea typeface="Inter" panose="02000503000000020004" pitchFamily="2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8613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Рисунок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 flipV="1">
            <a:off x="7313027" y="4114800"/>
            <a:ext cx="3920085" cy="2612369"/>
          </a:xfrm>
          <a:prstGeom prst="roundRect">
            <a:avLst/>
          </a:prstGeom>
        </p:spPr>
      </p:pic>
      <p:sp>
        <p:nvSpPr>
          <p:cNvPr id="16" name="Полилиния 15"/>
          <p:cNvSpPr/>
          <p:nvPr/>
        </p:nvSpPr>
        <p:spPr>
          <a:xfrm>
            <a:off x="-1" y="3"/>
            <a:ext cx="8305801" cy="990598"/>
          </a:xfrm>
          <a:custGeom>
            <a:avLst/>
            <a:gdLst>
              <a:gd name="connsiteX0" fmla="*/ 0 w 8325377"/>
              <a:gd name="connsiteY0" fmla="*/ 0 h 1401743"/>
              <a:gd name="connsiteX1" fmla="*/ 8325377 w 8325377"/>
              <a:gd name="connsiteY1" fmla="*/ 0 h 1401743"/>
              <a:gd name="connsiteX2" fmla="*/ 8325377 w 8325377"/>
              <a:gd name="connsiteY2" fmla="*/ 706391 h 1401743"/>
              <a:gd name="connsiteX3" fmla="*/ 8311251 w 8325377"/>
              <a:gd name="connsiteY3" fmla="*/ 846520 h 1401743"/>
              <a:gd name="connsiteX4" fmla="*/ 7630015 w 8325377"/>
              <a:gd name="connsiteY4" fmla="*/ 1401743 h 1401743"/>
              <a:gd name="connsiteX5" fmla="*/ 0 w 8325377"/>
              <a:gd name="connsiteY5" fmla="*/ 1401743 h 1401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25377" h="1401743">
                <a:moveTo>
                  <a:pt x="0" y="0"/>
                </a:moveTo>
                <a:lnTo>
                  <a:pt x="8325377" y="0"/>
                </a:lnTo>
                <a:lnTo>
                  <a:pt x="8325377" y="706391"/>
                </a:lnTo>
                <a:lnTo>
                  <a:pt x="8311251" y="846520"/>
                </a:lnTo>
                <a:cubicBezTo>
                  <a:pt x="8246411" y="1163385"/>
                  <a:pt x="7966048" y="1401743"/>
                  <a:pt x="7630015" y="1401743"/>
                </a:cubicBezTo>
                <a:lnTo>
                  <a:pt x="0" y="1401743"/>
                </a:lnTo>
                <a:close/>
              </a:path>
            </a:pathLst>
          </a:custGeom>
          <a:solidFill>
            <a:srgbClr val="0582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8" name="Рисунок 1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116" y="177694"/>
            <a:ext cx="533400" cy="650831"/>
          </a:xfrm>
          <a:prstGeom prst="rect">
            <a:avLst/>
          </a:prstGeom>
        </p:spPr>
      </p:pic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F6DA7AA0-6CFC-424D-AA3F-A7A9912653A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29800" y="303055"/>
            <a:ext cx="1848055" cy="366557"/>
          </a:xfrm>
          <a:prstGeom prst="rect">
            <a:avLst/>
          </a:prstGeom>
        </p:spPr>
      </p:pic>
      <p:sp>
        <p:nvSpPr>
          <p:cNvPr id="23" name="TextBox 22"/>
          <p:cNvSpPr txBox="1"/>
          <p:nvPr/>
        </p:nvSpPr>
        <p:spPr>
          <a:xfrm>
            <a:off x="228600" y="1101483"/>
            <a:ext cx="8077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b="1" dirty="0" smtClean="0">
                <a:solidFill>
                  <a:srgbClr val="F07D00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ВЕКТОР «ПРЕДПРИНИМАТЕЛЬСТВО И ТУРИЗМ»</a:t>
            </a:r>
            <a:endParaRPr lang="ru-RU" sz="2000" b="1" dirty="0">
              <a:solidFill>
                <a:srgbClr val="F07D00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1834442" y="303055"/>
            <a:ext cx="57855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2000" b="1" dirty="0" smtClean="0">
                <a:solidFill>
                  <a:schemeClr val="bg1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НАПРАВЛЕНИЕ «ИННОВАЦИОННАЯ ЭКОНОМИКА»</a:t>
            </a:r>
            <a:endParaRPr lang="ru-RU" sz="2000" b="1" dirty="0">
              <a:solidFill>
                <a:schemeClr val="bg1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9978" y="3588839"/>
            <a:ext cx="2664485" cy="1775630"/>
          </a:xfrm>
          <a:prstGeom prst="roundRect">
            <a:avLst/>
          </a:prstGeom>
        </p:spPr>
      </p:pic>
      <p:sp>
        <p:nvSpPr>
          <p:cNvPr id="22" name="Скругленный прямоугольник 21"/>
          <p:cNvSpPr/>
          <p:nvPr/>
        </p:nvSpPr>
        <p:spPr>
          <a:xfrm>
            <a:off x="3276601" y="1551756"/>
            <a:ext cx="3733800" cy="914531"/>
          </a:xfrm>
          <a:prstGeom prst="roundRect">
            <a:avLst/>
          </a:prstGeom>
          <a:solidFill>
            <a:srgbClr val="EFF6FD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>
              <a:solidFill>
                <a:srgbClr val="0070C0"/>
              </a:solidFill>
              <a:latin typeface="Inter 18pt ExtraBold" panose="02000503000000020004" pitchFamily="2" charset="0"/>
              <a:ea typeface="Inter 18pt ExtraBold" panose="02000503000000020004" pitchFamily="2" charset="0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2895600" y="1703168"/>
            <a:ext cx="4548049" cy="6117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85000"/>
              </a:lnSpc>
            </a:pPr>
            <a:r>
              <a:rPr lang="ru-RU" sz="1100" b="1" dirty="0" smtClean="0">
                <a:solidFill>
                  <a:srgbClr val="05828C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ВЫСТАВКА «МОДНЫЕ ТОВАРЫ СУРГУТА»</a:t>
            </a:r>
          </a:p>
          <a:p>
            <a:pPr algn="ctr">
              <a:lnSpc>
                <a:spcPct val="85000"/>
              </a:lnSpc>
            </a:pPr>
            <a:endParaRPr lang="en-US" sz="400" b="1" dirty="0">
              <a:solidFill>
                <a:srgbClr val="05828C"/>
              </a:solidFill>
              <a:latin typeface="Inter" panose="02000503000000020004" pitchFamily="2" charset="0"/>
              <a:ea typeface="Inter" panose="02000503000000020004" pitchFamily="2" charset="0"/>
              <a:cs typeface="Calibri" panose="020F0502020204030204" pitchFamily="34" charset="0"/>
            </a:endParaRPr>
          </a:p>
          <a:p>
            <a:pPr algn="ctr"/>
            <a:r>
              <a:rPr lang="ru-RU" sz="1000" dirty="0" smtClean="0"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30 СУРГУТСКИХ БРЕНДОВ ОДЕЖДЫ</a:t>
            </a:r>
          </a:p>
          <a:p>
            <a:pPr algn="ctr"/>
            <a:r>
              <a:rPr lang="ru-RU" sz="1000" dirty="0" smtClean="0"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КАТАЛОГ «МОДНЫЕ ТОВАРЫ СУРГУТА»</a:t>
            </a:r>
            <a:endParaRPr lang="ru-RU" sz="1100" dirty="0" smtClean="0">
              <a:latin typeface="Inter 18pt ExtraBold" panose="02000503000000020004" pitchFamily="2" charset="0"/>
              <a:ea typeface="Inter 18pt ExtraBold" panose="02000503000000020004" pitchFamily="2" charset="0"/>
            </a:endParaRPr>
          </a:p>
        </p:txBody>
      </p:sp>
      <p:sp>
        <p:nvSpPr>
          <p:cNvPr id="26" name="Скругленный прямоугольник 25"/>
          <p:cNvSpPr/>
          <p:nvPr/>
        </p:nvSpPr>
        <p:spPr>
          <a:xfrm>
            <a:off x="7313027" y="1225531"/>
            <a:ext cx="4574173" cy="1240756"/>
          </a:xfrm>
          <a:prstGeom prst="roundRect">
            <a:avLst/>
          </a:prstGeom>
          <a:solidFill>
            <a:srgbClr val="EFF6FD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>
              <a:solidFill>
                <a:srgbClr val="0070C0"/>
              </a:solidFill>
              <a:latin typeface="Inter 18pt ExtraBold" panose="02000503000000020004" pitchFamily="2" charset="0"/>
              <a:ea typeface="Inter 18pt ExtraBold" panose="02000503000000020004" pitchFamily="2" charset="0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7326088" y="1327717"/>
            <a:ext cx="4548049" cy="1099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85000"/>
              </a:lnSpc>
            </a:pPr>
            <a:r>
              <a:rPr lang="ru-RU" sz="1100" b="1" dirty="0" smtClean="0">
                <a:solidFill>
                  <a:schemeClr val="accent6">
                    <a:lumMod val="75000"/>
                  </a:schemeClr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14</a:t>
            </a:r>
            <a:r>
              <a:rPr lang="ru-RU" sz="1100" b="1" dirty="0" smtClean="0">
                <a:solidFill>
                  <a:srgbClr val="05828C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 ЯРМАРОК В РАМКАХ ОБЩЕГОРОДСКИХ МЕРОПРИЯТИЙ (БОЛЕЕ </a:t>
            </a:r>
            <a:r>
              <a:rPr lang="ru-RU" sz="1100" b="1" dirty="0" smtClean="0">
                <a:solidFill>
                  <a:schemeClr val="accent6">
                    <a:lumMod val="75000"/>
                  </a:schemeClr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400</a:t>
            </a:r>
            <a:r>
              <a:rPr lang="ru-RU" sz="1100" b="1" dirty="0" smtClean="0">
                <a:solidFill>
                  <a:srgbClr val="05828C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 УЧАСТНИКОВ)</a:t>
            </a:r>
          </a:p>
          <a:p>
            <a:pPr algn="ctr">
              <a:lnSpc>
                <a:spcPct val="85000"/>
              </a:lnSpc>
            </a:pPr>
            <a:endParaRPr lang="ru-RU" sz="1100" b="1" dirty="0">
              <a:solidFill>
                <a:srgbClr val="05828C"/>
              </a:solidFill>
              <a:latin typeface="Inter" panose="02000503000000020004" pitchFamily="2" charset="0"/>
              <a:ea typeface="Inter" panose="02000503000000020004" pitchFamily="2" charset="0"/>
              <a:cs typeface="Calibri" panose="020F0502020204030204" pitchFamily="34" charset="0"/>
            </a:endParaRPr>
          </a:p>
          <a:p>
            <a:pPr algn="ctr">
              <a:lnSpc>
                <a:spcPct val="85000"/>
              </a:lnSpc>
            </a:pPr>
            <a:r>
              <a:rPr lang="ru-RU" sz="1100" b="1" dirty="0" smtClean="0">
                <a:solidFill>
                  <a:srgbClr val="05828C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«ТОВАРЫ ЗЕМЛИ ЮГОРСКОЙ» В ГОРОДЕ СУРГУТЕ (БОЛЕЕ </a:t>
            </a:r>
            <a:r>
              <a:rPr lang="ru-RU" sz="1100" b="1" dirty="0" smtClean="0">
                <a:solidFill>
                  <a:schemeClr val="accent6">
                    <a:lumMod val="75000"/>
                  </a:schemeClr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60 ТЫС. </a:t>
            </a:r>
            <a:r>
              <a:rPr lang="ru-RU" sz="1100" b="1" dirty="0" smtClean="0">
                <a:solidFill>
                  <a:srgbClr val="05828C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ПОСЕТИТЕЛЕЙ)</a:t>
            </a:r>
          </a:p>
          <a:p>
            <a:pPr algn="ctr">
              <a:lnSpc>
                <a:spcPct val="85000"/>
              </a:lnSpc>
            </a:pPr>
            <a:endParaRPr lang="ru-RU" sz="1100" b="1" dirty="0">
              <a:solidFill>
                <a:srgbClr val="05828C"/>
              </a:solidFill>
              <a:latin typeface="Inter" panose="02000503000000020004" pitchFamily="2" charset="0"/>
              <a:ea typeface="Inter" panose="02000503000000020004" pitchFamily="2" charset="0"/>
              <a:cs typeface="Calibri" panose="020F0502020204030204" pitchFamily="34" charset="0"/>
            </a:endParaRPr>
          </a:p>
          <a:p>
            <a:pPr algn="ctr">
              <a:lnSpc>
                <a:spcPct val="85000"/>
              </a:lnSpc>
            </a:pPr>
            <a:r>
              <a:rPr lang="ru-RU" sz="1100" b="1" dirty="0" smtClean="0">
                <a:solidFill>
                  <a:srgbClr val="05828C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«ТОВАРЫ ЗЕМЛИ ЮГОРСКОЙ» (</a:t>
            </a:r>
            <a:r>
              <a:rPr lang="ru-RU" sz="1100" b="1" dirty="0" smtClean="0">
                <a:solidFill>
                  <a:schemeClr val="accent6">
                    <a:lumMod val="75000"/>
                  </a:schemeClr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54</a:t>
            </a:r>
            <a:r>
              <a:rPr lang="ru-RU" sz="1100" b="1" dirty="0" smtClean="0">
                <a:solidFill>
                  <a:srgbClr val="05828C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 УЧАСТНИКА) – </a:t>
            </a:r>
            <a:r>
              <a:rPr lang="ru-RU" sz="1100" b="1" dirty="0" smtClean="0">
                <a:solidFill>
                  <a:schemeClr val="accent6">
                    <a:lumMod val="75000"/>
                  </a:schemeClr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8 </a:t>
            </a:r>
            <a:r>
              <a:rPr lang="ru-RU" sz="1100" b="1" dirty="0">
                <a:solidFill>
                  <a:srgbClr val="05828C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НАГРАД</a:t>
            </a:r>
          </a:p>
        </p:txBody>
      </p:sp>
      <p:pic>
        <p:nvPicPr>
          <p:cNvPr id="6" name="Рисунок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042669" y="2510385"/>
            <a:ext cx="2864020" cy="1910838"/>
          </a:xfrm>
          <a:prstGeom prst="round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28600" y="1612475"/>
            <a:ext cx="2971799" cy="1980425"/>
          </a:xfrm>
          <a:prstGeom prst="round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 rotWithShape="1">
          <a:blip r:embed="rId9"/>
          <a:srcRect l="16620" b="7791"/>
          <a:stretch/>
        </p:blipFill>
        <p:spPr>
          <a:xfrm>
            <a:off x="6315598" y="2653709"/>
            <a:ext cx="2676004" cy="1972131"/>
          </a:xfrm>
          <a:prstGeom prst="roundRect">
            <a:avLst/>
          </a:prstGeom>
        </p:spPr>
      </p:pic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10"/>
          <a:srcRect l="19590" r="14316"/>
          <a:stretch/>
        </p:blipFill>
        <p:spPr>
          <a:xfrm>
            <a:off x="3317520" y="2849533"/>
            <a:ext cx="3321930" cy="3864846"/>
          </a:xfrm>
          <a:prstGeom prst="roundRect">
            <a:avLst/>
          </a:prstGeom>
        </p:spPr>
      </p:pic>
      <p:pic>
        <p:nvPicPr>
          <p:cNvPr id="14" name="Рисунок 13"/>
          <p:cNvPicPr>
            <a:picLocks noChangeAspect="1"/>
          </p:cNvPicPr>
          <p:nvPr/>
        </p:nvPicPr>
        <p:blipFill rotWithShape="1">
          <a:blip r:embed="rId11"/>
          <a:srcRect l="-522" t="1374" r="522" b="5795"/>
          <a:stretch/>
        </p:blipFill>
        <p:spPr>
          <a:xfrm>
            <a:off x="72533" y="4495704"/>
            <a:ext cx="1838389" cy="2252643"/>
          </a:xfrm>
          <a:prstGeom prst="roundRect">
            <a:avLst/>
          </a:prstGeom>
        </p:spPr>
      </p:pic>
    </p:spTree>
    <p:extLst>
      <p:ext uri="{BB962C8B-B14F-4D97-AF65-F5344CB8AC3E}">
        <p14:creationId xmlns:p14="http://schemas.microsoft.com/office/powerpoint/2010/main" val="1296347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Полилиния 15"/>
          <p:cNvSpPr/>
          <p:nvPr/>
        </p:nvSpPr>
        <p:spPr>
          <a:xfrm>
            <a:off x="-1" y="3"/>
            <a:ext cx="8305801" cy="990598"/>
          </a:xfrm>
          <a:custGeom>
            <a:avLst/>
            <a:gdLst>
              <a:gd name="connsiteX0" fmla="*/ 0 w 8325377"/>
              <a:gd name="connsiteY0" fmla="*/ 0 h 1401743"/>
              <a:gd name="connsiteX1" fmla="*/ 8325377 w 8325377"/>
              <a:gd name="connsiteY1" fmla="*/ 0 h 1401743"/>
              <a:gd name="connsiteX2" fmla="*/ 8325377 w 8325377"/>
              <a:gd name="connsiteY2" fmla="*/ 706391 h 1401743"/>
              <a:gd name="connsiteX3" fmla="*/ 8311251 w 8325377"/>
              <a:gd name="connsiteY3" fmla="*/ 846520 h 1401743"/>
              <a:gd name="connsiteX4" fmla="*/ 7630015 w 8325377"/>
              <a:gd name="connsiteY4" fmla="*/ 1401743 h 1401743"/>
              <a:gd name="connsiteX5" fmla="*/ 0 w 8325377"/>
              <a:gd name="connsiteY5" fmla="*/ 1401743 h 1401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25377" h="1401743">
                <a:moveTo>
                  <a:pt x="0" y="0"/>
                </a:moveTo>
                <a:lnTo>
                  <a:pt x="8325377" y="0"/>
                </a:lnTo>
                <a:lnTo>
                  <a:pt x="8325377" y="706391"/>
                </a:lnTo>
                <a:lnTo>
                  <a:pt x="8311251" y="846520"/>
                </a:lnTo>
                <a:cubicBezTo>
                  <a:pt x="8246411" y="1163385"/>
                  <a:pt x="7966048" y="1401743"/>
                  <a:pt x="7630015" y="1401743"/>
                </a:cubicBezTo>
                <a:lnTo>
                  <a:pt x="0" y="1401743"/>
                </a:lnTo>
                <a:close/>
              </a:path>
            </a:pathLst>
          </a:custGeom>
          <a:solidFill>
            <a:srgbClr val="0582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8" name="Рисунок 1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116" y="177694"/>
            <a:ext cx="533400" cy="650831"/>
          </a:xfrm>
          <a:prstGeom prst="rect">
            <a:avLst/>
          </a:prstGeom>
        </p:spPr>
      </p:pic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F6DA7AA0-6CFC-424D-AA3F-A7A9912653A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29800" y="303055"/>
            <a:ext cx="1848055" cy="366557"/>
          </a:xfrm>
          <a:prstGeom prst="rect">
            <a:avLst/>
          </a:prstGeom>
        </p:spPr>
      </p:pic>
      <p:sp>
        <p:nvSpPr>
          <p:cNvPr id="23" name="TextBox 22"/>
          <p:cNvSpPr txBox="1"/>
          <p:nvPr/>
        </p:nvSpPr>
        <p:spPr>
          <a:xfrm>
            <a:off x="228600" y="1101483"/>
            <a:ext cx="8077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b="1" dirty="0" smtClean="0">
                <a:solidFill>
                  <a:srgbClr val="F07D00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ВЕКТОР «ПРЕДПРИНИМАТЕЛЬСТВО И ТУРИЗМ»</a:t>
            </a:r>
            <a:endParaRPr lang="ru-RU" sz="2000" b="1" dirty="0">
              <a:solidFill>
                <a:srgbClr val="F07D00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1834442" y="303055"/>
            <a:ext cx="57855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2000" b="1" dirty="0" smtClean="0">
                <a:solidFill>
                  <a:schemeClr val="bg1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НАПРАВЛЕНИЕ «ИННОВАЦИОННАЯ ЭКОНОМИКА»</a:t>
            </a:r>
            <a:endParaRPr lang="ru-RU" sz="2000" b="1" dirty="0">
              <a:solidFill>
                <a:schemeClr val="bg1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sp>
        <p:nvSpPr>
          <p:cNvPr id="22" name="Скругленный прямоугольник 21"/>
          <p:cNvSpPr/>
          <p:nvPr/>
        </p:nvSpPr>
        <p:spPr>
          <a:xfrm>
            <a:off x="228599" y="1631525"/>
            <a:ext cx="7011645" cy="3550075"/>
          </a:xfrm>
          <a:prstGeom prst="roundRect">
            <a:avLst>
              <a:gd name="adj" fmla="val 10000"/>
            </a:avLst>
          </a:prstGeom>
          <a:solidFill>
            <a:srgbClr val="EFF6FD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>
              <a:solidFill>
                <a:srgbClr val="0070C0"/>
              </a:solidFill>
              <a:latin typeface="Inter 18pt ExtraBold" panose="02000503000000020004" pitchFamily="2" charset="0"/>
              <a:ea typeface="Inter 18pt ExtraBold" panose="02000503000000020004" pitchFamily="2" charset="0"/>
            </a:endParaRPr>
          </a:p>
        </p:txBody>
      </p:sp>
      <p:sp>
        <p:nvSpPr>
          <p:cNvPr id="3" name="Прямоугольник 2"/>
          <p:cNvSpPr/>
          <p:nvPr/>
        </p:nvSpPr>
        <p:spPr>
          <a:xfrm>
            <a:off x="533400" y="2130176"/>
            <a:ext cx="6477000" cy="26468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600" b="1" dirty="0" smtClean="0">
                <a:solidFill>
                  <a:srgbClr val="2A7078"/>
                </a:solidFill>
                <a:latin typeface="Inter" panose="02000503000000020004" pitchFamily="2" charset="0"/>
                <a:ea typeface="Inter" panose="02000503000000020004" pitchFamily="2" charset="0"/>
              </a:rPr>
              <a:t>В 2025 ГОДУ ПРЕДОСТАВЛЕНА ПОДДЕРЖКА:</a:t>
            </a:r>
          </a:p>
          <a:p>
            <a:endParaRPr lang="ru-RU" sz="800" b="1" dirty="0" smtClean="0">
              <a:solidFill>
                <a:srgbClr val="F07D00"/>
              </a:solidFill>
              <a:latin typeface="Inter" panose="02000503000000020004" pitchFamily="2" charset="0"/>
              <a:ea typeface="Inter" panose="02000503000000020004" pitchFamily="2" charset="0"/>
            </a:endParaRPr>
          </a:p>
          <a:p>
            <a:r>
              <a:rPr lang="ru-RU" sz="1600" dirty="0" smtClean="0">
                <a:latin typeface="Inter" panose="02000503000000020004" pitchFamily="2" charset="0"/>
                <a:ea typeface="Inter" panose="02000503000000020004" pitchFamily="2" charset="0"/>
              </a:rPr>
              <a:t>информационная </a:t>
            </a:r>
            <a:r>
              <a:rPr lang="en-US" sz="1600" b="1" dirty="0" smtClean="0">
                <a:solidFill>
                  <a:srgbClr val="F07D00"/>
                </a:solidFill>
                <a:latin typeface="Inter" panose="02000503000000020004" pitchFamily="2" charset="0"/>
                <a:ea typeface="Inter" panose="02000503000000020004" pitchFamily="2" charset="0"/>
              </a:rPr>
              <a:t>&gt;</a:t>
            </a:r>
            <a:r>
              <a:rPr lang="ru-RU" sz="1600" b="1" dirty="0" smtClean="0">
                <a:solidFill>
                  <a:srgbClr val="F07D00"/>
                </a:solidFill>
                <a:latin typeface="Inter" panose="02000503000000020004" pitchFamily="2" charset="0"/>
                <a:ea typeface="Inter" panose="02000503000000020004" pitchFamily="2" charset="0"/>
              </a:rPr>
              <a:t> 3,3 тыс. </a:t>
            </a:r>
            <a:r>
              <a:rPr lang="ru-RU" sz="1600" dirty="0" smtClean="0">
                <a:latin typeface="Inter" panose="02000503000000020004" pitchFamily="2" charset="0"/>
                <a:ea typeface="Inter" panose="02000503000000020004" pitchFamily="2" charset="0"/>
              </a:rPr>
              <a:t>предпринимателям</a:t>
            </a:r>
          </a:p>
          <a:p>
            <a:endParaRPr lang="en-US" sz="1000" dirty="0" smtClean="0">
              <a:latin typeface="Inter" panose="02000503000000020004" pitchFamily="2" charset="0"/>
              <a:ea typeface="Inter" panose="02000503000000020004" pitchFamily="2" charset="0"/>
            </a:endParaRPr>
          </a:p>
          <a:p>
            <a:r>
              <a:rPr lang="ru-RU" sz="1600" dirty="0" smtClean="0">
                <a:latin typeface="Inter" panose="02000503000000020004" pitchFamily="2" charset="0"/>
                <a:ea typeface="Inter" panose="02000503000000020004" pitchFamily="2" charset="0"/>
              </a:rPr>
              <a:t>финансовая - </a:t>
            </a:r>
            <a:r>
              <a:rPr lang="ru-RU" sz="1600" b="1" dirty="0" smtClean="0">
                <a:solidFill>
                  <a:srgbClr val="F07D00"/>
                </a:solidFill>
                <a:latin typeface="Inter" panose="02000503000000020004" pitchFamily="2" charset="0"/>
                <a:ea typeface="Inter" panose="02000503000000020004" pitchFamily="2" charset="0"/>
              </a:rPr>
              <a:t>128</a:t>
            </a:r>
            <a:r>
              <a:rPr lang="ru-RU" sz="1600" dirty="0" smtClean="0">
                <a:latin typeface="Inter" panose="02000503000000020004" pitchFamily="2" charset="0"/>
                <a:ea typeface="Inter" panose="02000503000000020004" pitchFamily="2" charset="0"/>
              </a:rPr>
              <a:t> предпринимателям на сумму </a:t>
            </a:r>
            <a:r>
              <a:rPr lang="ru-RU" sz="1600" b="1" dirty="0" smtClean="0">
                <a:solidFill>
                  <a:srgbClr val="F07D00"/>
                </a:solidFill>
                <a:latin typeface="Inter" panose="02000503000000020004" pitchFamily="2" charset="0"/>
                <a:ea typeface="Inter" panose="02000503000000020004" pitchFamily="2" charset="0"/>
              </a:rPr>
              <a:t>63,5 млн </a:t>
            </a:r>
            <a:r>
              <a:rPr lang="ru-RU" sz="1600" dirty="0" smtClean="0">
                <a:latin typeface="Inter" panose="02000503000000020004" pitchFamily="2" charset="0"/>
                <a:ea typeface="Inter" panose="02000503000000020004" pitchFamily="2" charset="0"/>
              </a:rPr>
              <a:t>руб.</a:t>
            </a:r>
          </a:p>
          <a:p>
            <a:endParaRPr lang="ru-RU" sz="1000" dirty="0">
              <a:latin typeface="Inter" panose="02000503000000020004" pitchFamily="2" charset="0"/>
              <a:ea typeface="Inter" panose="02000503000000020004" pitchFamily="2" charset="0"/>
            </a:endParaRPr>
          </a:p>
          <a:p>
            <a:r>
              <a:rPr lang="ru-RU" sz="1600" dirty="0" smtClean="0">
                <a:latin typeface="Inter" panose="02000503000000020004" pitchFamily="2" charset="0"/>
                <a:ea typeface="Inter" panose="02000503000000020004" pitchFamily="2" charset="0"/>
              </a:rPr>
              <a:t>имущественная - </a:t>
            </a:r>
            <a:r>
              <a:rPr lang="ru-RU" sz="1600" b="1" dirty="0" smtClean="0">
                <a:solidFill>
                  <a:srgbClr val="F07D00"/>
                </a:solidFill>
                <a:latin typeface="Inter" panose="02000503000000020004" pitchFamily="2" charset="0"/>
                <a:ea typeface="Inter" panose="02000503000000020004" pitchFamily="2" charset="0"/>
              </a:rPr>
              <a:t>70</a:t>
            </a:r>
            <a:r>
              <a:rPr lang="ru-RU" sz="1600" dirty="0" smtClean="0">
                <a:latin typeface="Inter" panose="02000503000000020004" pitchFamily="2" charset="0"/>
                <a:ea typeface="Inter" panose="02000503000000020004" pitchFamily="2" charset="0"/>
              </a:rPr>
              <a:t> предпринимателям и </a:t>
            </a:r>
            <a:r>
              <a:rPr lang="ru-RU" sz="1600" b="1" dirty="0" smtClean="0">
                <a:solidFill>
                  <a:srgbClr val="F07D00"/>
                </a:solidFill>
                <a:latin typeface="Inter" panose="02000503000000020004" pitchFamily="2" charset="0"/>
                <a:ea typeface="Inter" panose="02000503000000020004" pitchFamily="2" charset="0"/>
              </a:rPr>
              <a:t>1</a:t>
            </a:r>
            <a:r>
              <a:rPr lang="ru-RU" sz="1600" dirty="0" smtClean="0">
                <a:latin typeface="Inter" panose="02000503000000020004" pitchFamily="2" charset="0"/>
                <a:ea typeface="Inter" panose="02000503000000020004" pitchFamily="2" charset="0"/>
              </a:rPr>
              <a:t> организации, образующей инфраструктуру ПП</a:t>
            </a:r>
          </a:p>
          <a:p>
            <a:endParaRPr lang="ru-RU" sz="1000" dirty="0" smtClean="0">
              <a:latin typeface="Inter" panose="02000503000000020004" pitchFamily="2" charset="0"/>
              <a:ea typeface="Inter" panose="02000503000000020004" pitchFamily="2" charset="0"/>
            </a:endParaRPr>
          </a:p>
          <a:p>
            <a:r>
              <a:rPr lang="ru-RU" sz="1600" dirty="0" smtClean="0">
                <a:latin typeface="Inter" panose="02000503000000020004" pitchFamily="2" charset="0"/>
                <a:ea typeface="Inter" panose="02000503000000020004" pitchFamily="2" charset="0"/>
              </a:rPr>
              <a:t>прямыми субсидиями  на оказание услуг в сфере образования, культуры, спорта, городского хозяйства</a:t>
            </a:r>
          </a:p>
          <a:p>
            <a:r>
              <a:rPr lang="en-US" sz="1600" b="1" dirty="0" smtClean="0">
                <a:solidFill>
                  <a:srgbClr val="F07D00"/>
                </a:solidFill>
                <a:latin typeface="Inter" panose="02000503000000020004" pitchFamily="2" charset="0"/>
                <a:ea typeface="Inter" panose="02000503000000020004" pitchFamily="2" charset="0"/>
              </a:rPr>
              <a:t>&gt;</a:t>
            </a:r>
            <a:r>
              <a:rPr lang="ru-RU" sz="1600" b="1" dirty="0" smtClean="0">
                <a:solidFill>
                  <a:srgbClr val="F07D00"/>
                </a:solidFill>
                <a:latin typeface="Inter" panose="02000503000000020004" pitchFamily="2" charset="0"/>
                <a:ea typeface="Inter" panose="02000503000000020004" pitchFamily="2" charset="0"/>
              </a:rPr>
              <a:t> 600 млн </a:t>
            </a:r>
            <a:r>
              <a:rPr lang="ru-RU" sz="1600" dirty="0" smtClean="0">
                <a:latin typeface="Inter" panose="02000503000000020004" pitchFamily="2" charset="0"/>
                <a:ea typeface="Inter" panose="02000503000000020004" pitchFamily="2" charset="0"/>
              </a:rPr>
              <a:t>руб</a:t>
            </a:r>
            <a:r>
              <a:rPr lang="ru-RU" sz="1600" dirty="0">
                <a:latin typeface="Inter" panose="02000503000000020004" pitchFamily="2" charset="0"/>
                <a:ea typeface="Inter" panose="02000503000000020004" pitchFamily="2" charset="0"/>
              </a:rPr>
              <a:t>.</a:t>
            </a:r>
            <a:r>
              <a:rPr lang="ru-RU" sz="1600" dirty="0" smtClean="0">
                <a:latin typeface="Inter" panose="02000503000000020004" pitchFamily="2" charset="0"/>
                <a:ea typeface="Inter" panose="02000503000000020004" pitchFamily="2" charset="0"/>
              </a:rPr>
              <a:t> </a:t>
            </a:r>
          </a:p>
        </p:txBody>
      </p:sp>
      <p:sp>
        <p:nvSpPr>
          <p:cNvPr id="4" name="Прямоугольник 3"/>
          <p:cNvSpPr/>
          <p:nvPr/>
        </p:nvSpPr>
        <p:spPr>
          <a:xfrm>
            <a:off x="514350" y="5311532"/>
            <a:ext cx="6362699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400" dirty="0" smtClean="0">
                <a:latin typeface="Inter" panose="02000503000000020004" pitchFamily="2" charset="0"/>
                <a:ea typeface="Inter" panose="02000503000000020004" pitchFamily="2" charset="0"/>
              </a:rPr>
              <a:t>Объем закупок у субъектов МСП </a:t>
            </a:r>
            <a:r>
              <a:rPr lang="ru-RU" sz="1400" b="1" dirty="0" smtClean="0">
                <a:solidFill>
                  <a:srgbClr val="F07D00"/>
                </a:solidFill>
                <a:latin typeface="Inter" panose="02000503000000020004" pitchFamily="2" charset="0"/>
                <a:ea typeface="Inter" panose="02000503000000020004" pitchFamily="2" charset="0"/>
              </a:rPr>
              <a:t>~ 3,85 млрд </a:t>
            </a:r>
            <a:r>
              <a:rPr lang="ru-RU" sz="1400" dirty="0" smtClean="0">
                <a:latin typeface="Inter" panose="02000503000000020004" pitchFamily="2" charset="0"/>
                <a:ea typeface="Inter" panose="02000503000000020004" pitchFamily="2" charset="0"/>
              </a:rPr>
              <a:t>руб.</a:t>
            </a:r>
          </a:p>
          <a:p>
            <a:endParaRPr lang="ru-RU" sz="1400" dirty="0" smtClean="0">
              <a:latin typeface="Inter" panose="02000503000000020004" pitchFamily="2" charset="0"/>
              <a:ea typeface="Inter" panose="02000503000000020004" pitchFamily="2" charset="0"/>
            </a:endParaRPr>
          </a:p>
          <a:p>
            <a:r>
              <a:rPr lang="ru-RU" sz="1400" dirty="0" smtClean="0">
                <a:latin typeface="Inter" panose="02000503000000020004" pitchFamily="2" charset="0"/>
                <a:ea typeface="Inter" panose="02000503000000020004" pitchFamily="2" charset="0"/>
              </a:rPr>
              <a:t>Организациями, образующими инфраструктуру ПП, предоставлены гарантии и поручительства сургутским предпринимателям </a:t>
            </a:r>
            <a:br>
              <a:rPr lang="ru-RU" sz="1400" dirty="0" smtClean="0">
                <a:latin typeface="Inter" panose="02000503000000020004" pitchFamily="2" charset="0"/>
                <a:ea typeface="Inter" panose="02000503000000020004" pitchFamily="2" charset="0"/>
              </a:rPr>
            </a:br>
            <a:r>
              <a:rPr lang="ru-RU" sz="1400" dirty="0" smtClean="0">
                <a:latin typeface="Inter" panose="02000503000000020004" pitchFamily="2" charset="0"/>
                <a:ea typeface="Inter" panose="02000503000000020004" pitchFamily="2" charset="0"/>
              </a:rPr>
              <a:t>на сумму </a:t>
            </a:r>
            <a:r>
              <a:rPr lang="ru-RU" sz="1400" b="1" dirty="0" smtClean="0">
                <a:solidFill>
                  <a:srgbClr val="F07D00"/>
                </a:solidFill>
                <a:latin typeface="Inter" panose="02000503000000020004" pitchFamily="2" charset="0"/>
                <a:ea typeface="Inter" panose="02000503000000020004" pitchFamily="2" charset="0"/>
              </a:rPr>
              <a:t>1,2 млрд </a:t>
            </a:r>
            <a:r>
              <a:rPr lang="ru-RU" sz="1400" dirty="0" smtClean="0">
                <a:latin typeface="Inter" panose="02000503000000020004" pitchFamily="2" charset="0"/>
                <a:ea typeface="Inter" panose="02000503000000020004" pitchFamily="2" charset="0"/>
              </a:rPr>
              <a:t>рублей, субсидии в размере </a:t>
            </a:r>
            <a:r>
              <a:rPr lang="en-US" sz="1400" b="1" dirty="0" smtClean="0">
                <a:solidFill>
                  <a:srgbClr val="F07D00"/>
                </a:solidFill>
                <a:latin typeface="Inter" panose="02000503000000020004" pitchFamily="2" charset="0"/>
                <a:ea typeface="Inter" panose="02000503000000020004" pitchFamily="2" charset="0"/>
              </a:rPr>
              <a:t>&gt; </a:t>
            </a:r>
            <a:r>
              <a:rPr lang="ru-RU" sz="1400" b="1" dirty="0" smtClean="0">
                <a:solidFill>
                  <a:srgbClr val="F07D00"/>
                </a:solidFill>
                <a:latin typeface="Inter" panose="02000503000000020004" pitchFamily="2" charset="0"/>
                <a:ea typeface="Inter" panose="02000503000000020004" pitchFamily="2" charset="0"/>
              </a:rPr>
              <a:t>54,8 млн </a:t>
            </a:r>
            <a:r>
              <a:rPr lang="ru-RU" sz="1400" dirty="0" smtClean="0">
                <a:latin typeface="Inter" panose="02000503000000020004" pitchFamily="2" charset="0"/>
                <a:ea typeface="Inter" panose="02000503000000020004" pitchFamily="2" charset="0"/>
              </a:rPr>
              <a:t>руб</a:t>
            </a:r>
            <a:r>
              <a:rPr lang="ru-RU" sz="1400" dirty="0">
                <a:latin typeface="Inter" panose="02000503000000020004" pitchFamily="2" charset="0"/>
                <a:ea typeface="Inter" panose="02000503000000020004" pitchFamily="2" charset="0"/>
              </a:rPr>
              <a:t>.</a:t>
            </a: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58200" y="1628212"/>
            <a:ext cx="3519145" cy="1982268"/>
          </a:xfrm>
          <a:prstGeom prst="round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7455" y="3638083"/>
            <a:ext cx="3671545" cy="2753659"/>
          </a:xfrm>
          <a:prstGeom prst="roundRect">
            <a:avLst>
              <a:gd name="adj" fmla="val 12232"/>
            </a:avLst>
          </a:prstGeom>
        </p:spPr>
      </p:pic>
    </p:spTree>
    <p:extLst>
      <p:ext uri="{BB962C8B-B14F-4D97-AF65-F5344CB8AC3E}">
        <p14:creationId xmlns:p14="http://schemas.microsoft.com/office/powerpoint/2010/main" val="227714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Полилиния 15"/>
          <p:cNvSpPr/>
          <p:nvPr/>
        </p:nvSpPr>
        <p:spPr>
          <a:xfrm>
            <a:off x="-1" y="3"/>
            <a:ext cx="8305801" cy="990598"/>
          </a:xfrm>
          <a:custGeom>
            <a:avLst/>
            <a:gdLst>
              <a:gd name="connsiteX0" fmla="*/ 0 w 8325377"/>
              <a:gd name="connsiteY0" fmla="*/ 0 h 1401743"/>
              <a:gd name="connsiteX1" fmla="*/ 8325377 w 8325377"/>
              <a:gd name="connsiteY1" fmla="*/ 0 h 1401743"/>
              <a:gd name="connsiteX2" fmla="*/ 8325377 w 8325377"/>
              <a:gd name="connsiteY2" fmla="*/ 706391 h 1401743"/>
              <a:gd name="connsiteX3" fmla="*/ 8311251 w 8325377"/>
              <a:gd name="connsiteY3" fmla="*/ 846520 h 1401743"/>
              <a:gd name="connsiteX4" fmla="*/ 7630015 w 8325377"/>
              <a:gd name="connsiteY4" fmla="*/ 1401743 h 1401743"/>
              <a:gd name="connsiteX5" fmla="*/ 0 w 8325377"/>
              <a:gd name="connsiteY5" fmla="*/ 1401743 h 1401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25377" h="1401743">
                <a:moveTo>
                  <a:pt x="0" y="0"/>
                </a:moveTo>
                <a:lnTo>
                  <a:pt x="8325377" y="0"/>
                </a:lnTo>
                <a:lnTo>
                  <a:pt x="8325377" y="706391"/>
                </a:lnTo>
                <a:lnTo>
                  <a:pt x="8311251" y="846520"/>
                </a:lnTo>
                <a:cubicBezTo>
                  <a:pt x="8246411" y="1163385"/>
                  <a:pt x="7966048" y="1401743"/>
                  <a:pt x="7630015" y="1401743"/>
                </a:cubicBezTo>
                <a:lnTo>
                  <a:pt x="0" y="1401743"/>
                </a:lnTo>
                <a:close/>
              </a:path>
            </a:pathLst>
          </a:custGeom>
          <a:solidFill>
            <a:srgbClr val="0582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8" name="Рисунок 1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116" y="177694"/>
            <a:ext cx="533400" cy="650831"/>
          </a:xfrm>
          <a:prstGeom prst="rect">
            <a:avLst/>
          </a:prstGeom>
        </p:spPr>
      </p:pic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F6DA7AA0-6CFC-424D-AA3F-A7A9912653A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29800" y="303055"/>
            <a:ext cx="1848055" cy="366557"/>
          </a:xfrm>
          <a:prstGeom prst="rect">
            <a:avLst/>
          </a:prstGeom>
        </p:spPr>
      </p:pic>
      <p:sp>
        <p:nvSpPr>
          <p:cNvPr id="22" name="TextBox 21"/>
          <p:cNvSpPr txBox="1"/>
          <p:nvPr/>
        </p:nvSpPr>
        <p:spPr>
          <a:xfrm>
            <a:off x="1834442" y="303055"/>
            <a:ext cx="57855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2000" b="1" dirty="0" smtClean="0">
                <a:solidFill>
                  <a:schemeClr val="bg1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НАПРАВЛЕНИЕ «ИННОВАЦИОННАЯ ЭКОНОМИКА»</a:t>
            </a:r>
            <a:endParaRPr lang="ru-RU" sz="2000" b="1" dirty="0">
              <a:solidFill>
                <a:schemeClr val="bg1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228600" y="1276290"/>
            <a:ext cx="8077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b="1" dirty="0" smtClean="0">
                <a:solidFill>
                  <a:srgbClr val="F07D00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ВЕКТОР «ПРЕДПРИНИМАТЕЛЬСТВО И ТУРИЗМ»</a:t>
            </a:r>
            <a:endParaRPr lang="ru-RU" sz="2000" b="1" dirty="0">
              <a:solidFill>
                <a:srgbClr val="F07D00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sp>
        <p:nvSpPr>
          <p:cNvPr id="9" name="Прямоугольник 8"/>
          <p:cNvSpPr/>
          <p:nvPr/>
        </p:nvSpPr>
        <p:spPr>
          <a:xfrm>
            <a:off x="228600" y="1828800"/>
            <a:ext cx="11537442" cy="9510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ru-RU" sz="1400" b="1" dirty="0" smtClean="0">
                <a:solidFill>
                  <a:srgbClr val="F07D00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ЦЕЛЬ</a:t>
            </a:r>
            <a:r>
              <a:rPr lang="ru-RU" b="1" dirty="0" smtClean="0">
                <a:solidFill>
                  <a:srgbClr val="055C9F"/>
                </a:solidFill>
                <a:latin typeface="Arial Narrow" panose="020B0606020202030204" pitchFamily="34" charset="0"/>
                <a:cs typeface="Calibri" panose="020F0502020204030204" pitchFamily="34" charset="0"/>
              </a:rPr>
              <a:t> </a:t>
            </a:r>
            <a:r>
              <a:rPr lang="ru-RU" sz="1400" dirty="0">
                <a:solidFill>
                  <a:srgbClr val="2A7078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–</a:t>
            </a:r>
            <a:r>
              <a:rPr lang="ru-RU" sz="1800" b="1" dirty="0" smtClean="0">
                <a:solidFill>
                  <a:srgbClr val="055C9F"/>
                </a:solidFill>
                <a:latin typeface="Arial Narrow" panose="020B0606020202030204" pitchFamily="34" charset="0"/>
                <a:cs typeface="Calibri" panose="020F0502020204030204" pitchFamily="34" charset="0"/>
              </a:rPr>
              <a:t> </a:t>
            </a:r>
            <a:r>
              <a:rPr lang="ru-RU" sz="1400" dirty="0">
                <a:solidFill>
                  <a:srgbClr val="2A7078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становление Сургута как регионального центра делового, развлекательного, медицинского туризма с </a:t>
            </a:r>
            <a:r>
              <a:rPr lang="ru-RU" sz="1400" dirty="0" smtClean="0">
                <a:solidFill>
                  <a:srgbClr val="2A7078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развитыми</a:t>
            </a:r>
            <a:br>
              <a:rPr lang="ru-RU" sz="1400" dirty="0" smtClean="0">
                <a:solidFill>
                  <a:srgbClr val="2A7078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</a:br>
            <a:r>
              <a:rPr lang="ru-RU" sz="1400" dirty="0" smtClean="0">
                <a:solidFill>
                  <a:srgbClr val="2A7078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              рекреационными </a:t>
            </a:r>
            <a:r>
              <a:rPr lang="ru-RU" sz="1400" dirty="0">
                <a:solidFill>
                  <a:srgbClr val="2A7078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пространствами, привлекающего туристов событийными мероприятиями и своими </a:t>
            </a:r>
            <a:r>
              <a:rPr lang="ru-RU" sz="1400" dirty="0" smtClean="0">
                <a:solidFill>
                  <a:srgbClr val="2A7078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уникальными</a:t>
            </a:r>
            <a:br>
              <a:rPr lang="ru-RU" sz="1400" dirty="0" smtClean="0">
                <a:solidFill>
                  <a:srgbClr val="2A7078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</a:br>
            <a:r>
              <a:rPr lang="ru-RU" sz="1400" dirty="0" smtClean="0">
                <a:solidFill>
                  <a:srgbClr val="2A7078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              объектами </a:t>
            </a:r>
            <a:r>
              <a:rPr lang="ru-RU" sz="1400" dirty="0">
                <a:solidFill>
                  <a:srgbClr val="2A7078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культурного наследия, спортивной, торгово-развлекательной инфраструктуры, и </a:t>
            </a:r>
            <a:r>
              <a:rPr lang="ru-RU" sz="1400" dirty="0" smtClean="0">
                <a:solidFill>
                  <a:srgbClr val="2A7078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выполняющего</a:t>
            </a:r>
            <a:br>
              <a:rPr lang="ru-RU" sz="1400" dirty="0" smtClean="0">
                <a:solidFill>
                  <a:srgbClr val="2A7078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</a:br>
            <a:r>
              <a:rPr lang="ru-RU" sz="1400" dirty="0" smtClean="0">
                <a:solidFill>
                  <a:srgbClr val="2A7078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              </a:t>
            </a:r>
            <a:r>
              <a:rPr lang="ru-RU" sz="1400" dirty="0">
                <a:solidFill>
                  <a:srgbClr val="2A7078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распределительные функции для туристического потока в крупной городской агломерации Сургут-Нефтеюганск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36925" y="3308866"/>
            <a:ext cx="6019800" cy="27838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ru-RU" sz="1100" b="1" u="sng" dirty="0" smtClean="0">
              <a:solidFill>
                <a:srgbClr val="05828C"/>
              </a:solidFill>
              <a:latin typeface="Inter" panose="02000503000000020004" pitchFamily="2" charset="0"/>
              <a:ea typeface="Inter" panose="02000503000000020004" pitchFamily="2" charset="0"/>
              <a:cs typeface="Calibri" panose="020F050202020403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sz="1100" dirty="0" smtClean="0"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СОЗДАНИЕ УСЛОВИЙ ДЛЯ РАЗВИТИЯ ИНФРАСТРУКТУРЫ ДЕЛОВОГО, РАЗВЛЕКАТЕЛЬНОГО (ВКЛЮЧАЯ ТУРИЗМ «ВЫХОДНОГО ДНЯ»), МЕДИЦИНСКОГО ВИДОВ ТУРИЗМА</a:t>
            </a:r>
            <a:endParaRPr lang="ru-RU" sz="1100" dirty="0"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  <a:p>
            <a:pPr algn="l">
              <a:lnSpc>
                <a:spcPct val="90000"/>
              </a:lnSpc>
            </a:pPr>
            <a:endParaRPr lang="ru-RU" sz="1100" dirty="0"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sz="1100" dirty="0" smtClean="0"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СОЗДАНИЕ УСЛОВИЙ ДЛЯ ФОРМИРОВАНИЯ КАЧЕСТВЕННЫХ, КРЕАТИВНЫХ </a:t>
            </a:r>
            <a:br>
              <a:rPr lang="ru-RU" sz="1100" dirty="0" smtClean="0"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</a:br>
            <a:r>
              <a:rPr lang="ru-RU" sz="1100" dirty="0" smtClean="0"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И КОНКУРЕНТОСПОСОБНЫХ ТУРИСТСКИХ ПРОДУКТОВ, ЧТО БУДЕТ СПОСОБСТВОВАТЬ ПРОДВИЖЕНИЮ ТУРИСТИЧЕСКОГО БРЕНДА ГОРОДСКОГО ОКРУГА НА РЕГИОНАЛЬНОМ И ВСЕРОССИЙСКОМ УРОВНЯХ</a:t>
            </a:r>
            <a:endParaRPr lang="ru-RU" sz="1100" dirty="0"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ru-RU" sz="1100" dirty="0"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sz="1100" dirty="0" smtClean="0"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ИНТЕГРАЦИЯ ТУРИСТСКОЙ ОТРАСЛИ ГОРОДА В РЕГИОНАЛЬНУЮ</a:t>
            </a:r>
            <a:br>
              <a:rPr lang="ru-RU" sz="1100" dirty="0" smtClean="0"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</a:br>
            <a:r>
              <a:rPr lang="ru-RU" sz="1100" dirty="0" smtClean="0"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И ВСЕРОССИЙСКУЮ СИСТЕМУ ТУРИСТИЧЕСКОГО РЫНКА ЗА СЧЕТ ПОВЫШЕНИЯ УРОВНЯ МЕЖМУНИЦИПАЛЬНОГО И МЕЖРЕГИОНАЛЬНОГО СОТРУДНИЧЕСТВА В СФЕРЕ ТУРИЗМА</a:t>
            </a:r>
            <a:endParaRPr lang="ru-RU" sz="1100" dirty="0"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ru-RU" sz="1100" dirty="0"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u-RU" sz="1100" dirty="0" smtClean="0"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ОПРЕДЕЛЕНИЕ ТУРИСТИЧЕСКОГО БРЕНДА, КОТОРЫЙ СОЗДАСТ ПОЛОЖИТЕЛЬНЫЙ ОБРАЗ ГОРОДА, УЛУЧШИТ ЕГО ИНВЕСТИЦИОННУЮ ПРИВЛЕКАТЕЛЬНОСТЬ И УСИЛИТ ЕГО ПОЗИЦИИ В СФЕРЕ РАЗВИТИЯ РАЗЛИЧНЫХ ВИДОВ ТУРИЗМА</a:t>
            </a:r>
            <a:endParaRPr lang="ru-RU" sz="1100" dirty="0">
              <a:solidFill>
                <a:srgbClr val="05828C"/>
              </a:solidFill>
              <a:latin typeface="Inter" panose="02000503000000020004" pitchFamily="2" charset="0"/>
              <a:ea typeface="Inter" panose="02000503000000020004" pitchFamily="2" charset="0"/>
              <a:cs typeface="Calibri" panose="020F0502020204030204" pitchFamily="34" charset="0"/>
            </a:endParaRPr>
          </a:p>
        </p:txBody>
      </p:sp>
      <p:sp>
        <p:nvSpPr>
          <p:cNvPr id="11" name="Скругленный прямоугольник 10"/>
          <p:cNvSpPr/>
          <p:nvPr/>
        </p:nvSpPr>
        <p:spPr>
          <a:xfrm>
            <a:off x="6400800" y="3124200"/>
            <a:ext cx="5651500" cy="3425756"/>
          </a:xfrm>
          <a:prstGeom prst="roundRect">
            <a:avLst/>
          </a:prstGeom>
          <a:solidFill>
            <a:srgbClr val="05828C"/>
          </a:solidFill>
          <a:ln w="12700">
            <a:noFill/>
          </a:ln>
          <a:effectLst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rgbClr val="0070C0"/>
              </a:solidFill>
              <a:latin typeface="Bahnschrift SemiBold Condensed" panose="020B0502040204020203" pitchFamily="34" charset="0"/>
            </a:endParaRPr>
          </a:p>
        </p:txBody>
      </p:sp>
      <p:grpSp>
        <p:nvGrpSpPr>
          <p:cNvPr id="26" name="Группа 25"/>
          <p:cNvGrpSpPr/>
          <p:nvPr/>
        </p:nvGrpSpPr>
        <p:grpSpPr>
          <a:xfrm>
            <a:off x="6629400" y="3429000"/>
            <a:ext cx="5522260" cy="2853154"/>
            <a:chOff x="6691266" y="2450068"/>
            <a:chExt cx="5669932" cy="3290049"/>
          </a:xfrm>
        </p:grpSpPr>
        <p:sp>
          <p:nvSpPr>
            <p:cNvPr id="27" name="TextBox 26"/>
            <p:cNvSpPr txBox="1"/>
            <p:nvPr/>
          </p:nvSpPr>
          <p:spPr>
            <a:xfrm>
              <a:off x="6691266" y="3240882"/>
              <a:ext cx="2621846" cy="6033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/>
              <a:r>
                <a:rPr lang="ru-RU" sz="1400" b="1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17. Удовлетворенность</a:t>
              </a:r>
            </a:p>
            <a:p>
              <a:pPr algn="just"/>
              <a:r>
                <a:rPr lang="ru-RU" sz="1400" b="1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       туризмом,%</a:t>
              </a:r>
            </a:p>
          </p:txBody>
        </p:sp>
        <p:sp>
          <p:nvSpPr>
            <p:cNvPr id="28" name="TextBox 27"/>
            <p:cNvSpPr txBox="1"/>
            <p:nvPr/>
          </p:nvSpPr>
          <p:spPr>
            <a:xfrm>
              <a:off x="6691266" y="4206576"/>
              <a:ext cx="2573244" cy="6033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l"/>
              <a:r>
                <a:rPr lang="ru-RU" sz="1400" b="1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18. Турпоток, </a:t>
              </a:r>
            </a:p>
            <a:p>
              <a:pPr algn="l"/>
              <a:r>
                <a:rPr lang="ru-RU" sz="1400" b="1" dirty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 </a:t>
              </a:r>
              <a:r>
                <a:rPr lang="ru-RU" sz="1400" b="1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      тыс. единиц</a:t>
              </a:r>
            </a:p>
          </p:txBody>
        </p:sp>
        <p:sp>
          <p:nvSpPr>
            <p:cNvPr id="29" name="TextBox 28"/>
            <p:cNvSpPr txBox="1"/>
            <p:nvPr/>
          </p:nvSpPr>
          <p:spPr>
            <a:xfrm>
              <a:off x="9089643" y="2450068"/>
              <a:ext cx="1085342" cy="3903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ru-RU" sz="1600" b="1" dirty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1 этап</a:t>
              </a:r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8960159" y="3240882"/>
              <a:ext cx="1142999" cy="4258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ru-RU"/>
              </a:defPPr>
              <a:lvl1pPr algn="ctr">
                <a:defRPr sz="2000" b="1">
                  <a:solidFill>
                    <a:schemeClr val="accent1">
                      <a:lumMod val="50000"/>
                    </a:schemeClr>
                  </a:solidFill>
                </a:defRPr>
              </a:lvl1pPr>
            </a:lstStyle>
            <a:p>
              <a:r>
                <a:rPr lang="en-US" sz="1800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35,6</a:t>
              </a:r>
              <a:endParaRPr lang="ru-RU" sz="1800" dirty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endParaRPr>
            </a:p>
          </p:txBody>
        </p:sp>
        <p:sp>
          <p:nvSpPr>
            <p:cNvPr id="31" name="TextBox 30"/>
            <p:cNvSpPr txBox="1"/>
            <p:nvPr/>
          </p:nvSpPr>
          <p:spPr>
            <a:xfrm>
              <a:off x="10211962" y="3240882"/>
              <a:ext cx="972715" cy="4613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 smtClean="0">
                  <a:solidFill>
                    <a:srgbClr val="F07D00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70,7</a:t>
              </a:r>
              <a:endParaRPr lang="ru-RU" sz="2000" b="1" dirty="0">
                <a:solidFill>
                  <a:srgbClr val="F07D00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endParaRPr>
            </a:p>
          </p:txBody>
        </p:sp>
        <p:sp>
          <p:nvSpPr>
            <p:cNvPr id="32" name="TextBox 31"/>
            <p:cNvSpPr txBox="1"/>
            <p:nvPr/>
          </p:nvSpPr>
          <p:spPr>
            <a:xfrm>
              <a:off x="6724009" y="5349721"/>
              <a:ext cx="5637189" cy="3903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80000"/>
                </a:lnSpc>
              </a:pPr>
              <a:r>
                <a:rPr lang="ru-RU" sz="1200" b="1" baseline="30000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* Оценка Администрации города Сургута. Данные Росстата в базе данных «Показатели</a:t>
              </a:r>
              <a:br>
                <a:rPr lang="ru-RU" sz="1200" b="1" baseline="30000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</a:br>
              <a:r>
                <a:rPr lang="ru-RU" sz="1200" b="1" baseline="30000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    муниципальных образований» за 2025 год будут опубликованы не ранее мая 2026 года</a:t>
              </a:r>
              <a:endParaRPr lang="ru-RU" sz="1200" dirty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endParaRPr>
            </a:p>
          </p:txBody>
        </p:sp>
        <p:sp>
          <p:nvSpPr>
            <p:cNvPr id="33" name="TextBox 32"/>
            <p:cNvSpPr txBox="1"/>
            <p:nvPr/>
          </p:nvSpPr>
          <p:spPr>
            <a:xfrm>
              <a:off x="11120961" y="2505468"/>
              <a:ext cx="964692" cy="36200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80000"/>
                </a:lnSpc>
              </a:pPr>
              <a:r>
                <a:rPr lang="ru-RU" b="1" dirty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%</a:t>
              </a:r>
            </a:p>
          </p:txBody>
        </p:sp>
        <p:sp>
          <p:nvSpPr>
            <p:cNvPr id="34" name="TextBox 33"/>
            <p:cNvSpPr txBox="1"/>
            <p:nvPr/>
          </p:nvSpPr>
          <p:spPr>
            <a:xfrm>
              <a:off x="11150814" y="3240882"/>
              <a:ext cx="972715" cy="4258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b="1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198,6</a:t>
              </a:r>
              <a:endParaRPr lang="ru-RU" b="1" dirty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endParaRPr>
            </a:p>
          </p:txBody>
        </p:sp>
        <p:sp>
          <p:nvSpPr>
            <p:cNvPr id="35" name="TextBox 34"/>
            <p:cNvSpPr txBox="1"/>
            <p:nvPr/>
          </p:nvSpPr>
          <p:spPr>
            <a:xfrm>
              <a:off x="9116634" y="4277443"/>
              <a:ext cx="952502" cy="4258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ru-RU"/>
              </a:defPPr>
              <a:lvl1pPr algn="ctr">
                <a:defRPr sz="2000" b="1">
                  <a:solidFill>
                    <a:schemeClr val="accent1">
                      <a:lumMod val="50000"/>
                    </a:schemeClr>
                  </a:solidFill>
                </a:defRPr>
              </a:lvl1pPr>
            </a:lstStyle>
            <a:p>
              <a:r>
                <a:rPr lang="en-US" sz="1800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471</a:t>
              </a:r>
              <a:endParaRPr lang="ru-RU" sz="1800" dirty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endParaRPr>
            </a:p>
          </p:txBody>
        </p:sp>
        <p:sp>
          <p:nvSpPr>
            <p:cNvPr id="37" name="TextBox 36"/>
            <p:cNvSpPr txBox="1"/>
            <p:nvPr/>
          </p:nvSpPr>
          <p:spPr>
            <a:xfrm>
              <a:off x="10133724" y="4295301"/>
              <a:ext cx="1173565" cy="4613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 smtClean="0">
                  <a:solidFill>
                    <a:srgbClr val="F07D00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535,7*</a:t>
              </a:r>
              <a:endParaRPr lang="ru-RU" sz="2000" b="1" dirty="0">
                <a:solidFill>
                  <a:srgbClr val="F07D00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endParaRPr>
            </a:p>
          </p:txBody>
        </p:sp>
        <p:sp>
          <p:nvSpPr>
            <p:cNvPr id="39" name="TextBox 38"/>
            <p:cNvSpPr txBox="1"/>
            <p:nvPr/>
          </p:nvSpPr>
          <p:spPr>
            <a:xfrm>
              <a:off x="11241212" y="4295301"/>
              <a:ext cx="972715" cy="4258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b="1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113,7</a:t>
              </a:r>
              <a:endParaRPr lang="ru-RU" b="1" dirty="0">
                <a:solidFill>
                  <a:srgbClr val="006FA9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endParaRPr>
            </a:p>
          </p:txBody>
        </p:sp>
        <p:sp>
          <p:nvSpPr>
            <p:cNvPr id="41" name="TextBox 40"/>
            <p:cNvSpPr txBox="1"/>
            <p:nvPr/>
          </p:nvSpPr>
          <p:spPr>
            <a:xfrm>
              <a:off x="10114152" y="2499953"/>
              <a:ext cx="1018655" cy="33361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80000"/>
                </a:lnSpc>
              </a:pPr>
              <a:r>
                <a:rPr lang="ru-RU" sz="1600" b="1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2025 г.</a:t>
              </a:r>
              <a:endParaRPr lang="ru-RU" sz="1600" b="1" dirty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endParaRPr>
            </a:p>
          </p:txBody>
        </p:sp>
      </p:grpSp>
      <p:sp>
        <p:nvSpPr>
          <p:cNvPr id="42" name="TextBox 41"/>
          <p:cNvSpPr txBox="1"/>
          <p:nvPr/>
        </p:nvSpPr>
        <p:spPr>
          <a:xfrm>
            <a:off x="9570049" y="1276290"/>
            <a:ext cx="23934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dirty="0"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в части туризма</a:t>
            </a:r>
          </a:p>
        </p:txBody>
      </p:sp>
      <p:sp>
        <p:nvSpPr>
          <p:cNvPr id="3" name="Прямоугольник 2"/>
          <p:cNvSpPr/>
          <p:nvPr/>
        </p:nvSpPr>
        <p:spPr>
          <a:xfrm>
            <a:off x="228600" y="3124200"/>
            <a:ext cx="11112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dirty="0" smtClean="0"/>
              <a:t> </a:t>
            </a:r>
            <a:r>
              <a:rPr lang="ru-RU" sz="1400" b="1" dirty="0">
                <a:solidFill>
                  <a:srgbClr val="F07D00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ЗАДАЧИ:</a:t>
            </a:r>
          </a:p>
        </p:txBody>
      </p:sp>
    </p:spTree>
    <p:extLst>
      <p:ext uri="{BB962C8B-B14F-4D97-AF65-F5344CB8AC3E}">
        <p14:creationId xmlns:p14="http://schemas.microsoft.com/office/powerpoint/2010/main" val="1886258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/>
          <p:cNvPicPr>
            <a:picLocks noChangeAspect="1"/>
          </p:cNvPicPr>
          <p:nvPr/>
        </p:nvPicPr>
        <p:blipFill rotWithShape="1">
          <a:blip r:embed="rId3"/>
          <a:srcRect l="60496"/>
          <a:stretch/>
        </p:blipFill>
        <p:spPr>
          <a:xfrm>
            <a:off x="4579104" y="1613402"/>
            <a:ext cx="2928939" cy="5244598"/>
          </a:xfrm>
          <a:prstGeom prst="roundRect">
            <a:avLst>
              <a:gd name="adj" fmla="val 13386"/>
            </a:avLst>
          </a:prstGeom>
        </p:spPr>
      </p:pic>
      <p:sp>
        <p:nvSpPr>
          <p:cNvPr id="16" name="Полилиния 15"/>
          <p:cNvSpPr/>
          <p:nvPr/>
        </p:nvSpPr>
        <p:spPr>
          <a:xfrm>
            <a:off x="-1" y="3"/>
            <a:ext cx="8305801" cy="990598"/>
          </a:xfrm>
          <a:custGeom>
            <a:avLst/>
            <a:gdLst>
              <a:gd name="connsiteX0" fmla="*/ 0 w 8325377"/>
              <a:gd name="connsiteY0" fmla="*/ 0 h 1401743"/>
              <a:gd name="connsiteX1" fmla="*/ 8325377 w 8325377"/>
              <a:gd name="connsiteY1" fmla="*/ 0 h 1401743"/>
              <a:gd name="connsiteX2" fmla="*/ 8325377 w 8325377"/>
              <a:gd name="connsiteY2" fmla="*/ 706391 h 1401743"/>
              <a:gd name="connsiteX3" fmla="*/ 8311251 w 8325377"/>
              <a:gd name="connsiteY3" fmla="*/ 846520 h 1401743"/>
              <a:gd name="connsiteX4" fmla="*/ 7630015 w 8325377"/>
              <a:gd name="connsiteY4" fmla="*/ 1401743 h 1401743"/>
              <a:gd name="connsiteX5" fmla="*/ 0 w 8325377"/>
              <a:gd name="connsiteY5" fmla="*/ 1401743 h 1401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25377" h="1401743">
                <a:moveTo>
                  <a:pt x="0" y="0"/>
                </a:moveTo>
                <a:lnTo>
                  <a:pt x="8325377" y="0"/>
                </a:lnTo>
                <a:lnTo>
                  <a:pt x="8325377" y="706391"/>
                </a:lnTo>
                <a:lnTo>
                  <a:pt x="8311251" y="846520"/>
                </a:lnTo>
                <a:cubicBezTo>
                  <a:pt x="8246411" y="1163385"/>
                  <a:pt x="7966048" y="1401743"/>
                  <a:pt x="7630015" y="1401743"/>
                </a:cubicBezTo>
                <a:lnTo>
                  <a:pt x="0" y="1401743"/>
                </a:lnTo>
                <a:close/>
              </a:path>
            </a:pathLst>
          </a:custGeom>
          <a:solidFill>
            <a:srgbClr val="0582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8" name="Рисунок 1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116" y="177694"/>
            <a:ext cx="533400" cy="650831"/>
          </a:xfrm>
          <a:prstGeom prst="rect">
            <a:avLst/>
          </a:prstGeom>
        </p:spPr>
      </p:pic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F6DA7AA0-6CFC-424D-AA3F-A7A9912653A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29800" y="303055"/>
            <a:ext cx="1848055" cy="366557"/>
          </a:xfrm>
          <a:prstGeom prst="rect">
            <a:avLst/>
          </a:prstGeom>
        </p:spPr>
      </p:pic>
      <p:sp>
        <p:nvSpPr>
          <p:cNvPr id="23" name="TextBox 22"/>
          <p:cNvSpPr txBox="1"/>
          <p:nvPr/>
        </p:nvSpPr>
        <p:spPr>
          <a:xfrm>
            <a:off x="151787" y="1138590"/>
            <a:ext cx="8077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b="1" dirty="0" smtClean="0">
                <a:solidFill>
                  <a:srgbClr val="F07D00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ВЕКТОР «ПРЕДПРИНИМАТЕЛЬСТВО И ТУРИЗМ»</a:t>
            </a:r>
            <a:endParaRPr lang="ru-RU" sz="2000" b="1" dirty="0">
              <a:solidFill>
                <a:srgbClr val="F07D00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1834442" y="303055"/>
            <a:ext cx="57855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2000" b="1" dirty="0" smtClean="0">
                <a:solidFill>
                  <a:schemeClr val="bg1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НАПРАВЛЕНИЕ «ИННОВАЦИОННАЯ ЭКОНОМИКА»</a:t>
            </a:r>
            <a:endParaRPr lang="ru-RU" sz="2000" b="1" dirty="0">
              <a:solidFill>
                <a:schemeClr val="bg1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9557106" y="1134253"/>
            <a:ext cx="23934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dirty="0"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в части туризма</a:t>
            </a:r>
          </a:p>
        </p:txBody>
      </p:sp>
      <p:grpSp>
        <p:nvGrpSpPr>
          <p:cNvPr id="12" name="Группа 11"/>
          <p:cNvGrpSpPr/>
          <p:nvPr/>
        </p:nvGrpSpPr>
        <p:grpSpPr>
          <a:xfrm>
            <a:off x="-228600" y="1891487"/>
            <a:ext cx="4800600" cy="1441058"/>
            <a:chOff x="-228600" y="1725654"/>
            <a:chExt cx="6096000" cy="1441058"/>
          </a:xfrm>
        </p:grpSpPr>
        <p:sp>
          <p:nvSpPr>
            <p:cNvPr id="26" name="Скругленный прямоугольник 25"/>
            <p:cNvSpPr/>
            <p:nvPr/>
          </p:nvSpPr>
          <p:spPr>
            <a:xfrm>
              <a:off x="304799" y="1725654"/>
              <a:ext cx="5145225" cy="1441058"/>
            </a:xfrm>
            <a:prstGeom prst="roundRect">
              <a:avLst/>
            </a:prstGeom>
            <a:solidFill>
              <a:srgbClr val="05828C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/>
            </a:p>
          </p:txBody>
        </p:sp>
        <p:sp>
          <p:nvSpPr>
            <p:cNvPr id="36" name="TextBox 35"/>
            <p:cNvSpPr txBox="1"/>
            <p:nvPr/>
          </p:nvSpPr>
          <p:spPr>
            <a:xfrm>
              <a:off x="458458" y="2470146"/>
              <a:ext cx="4721884" cy="5909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90000"/>
                </a:lnSpc>
              </a:pPr>
              <a:r>
                <a:rPr lang="ru-RU" b="1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«ПО СЛЕДАМ ПЕРВОПРОХОДЦЕВ»</a:t>
              </a:r>
              <a:endParaRPr lang="ru-RU" b="1" dirty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endParaRPr>
            </a:p>
          </p:txBody>
        </p:sp>
        <p:sp>
          <p:nvSpPr>
            <p:cNvPr id="2" name="Прямоугольник 1"/>
            <p:cNvSpPr/>
            <p:nvPr/>
          </p:nvSpPr>
          <p:spPr>
            <a:xfrm>
              <a:off x="-228600" y="1828800"/>
              <a:ext cx="6096000" cy="510909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>
                <a:lnSpc>
                  <a:spcPct val="85000"/>
                </a:lnSpc>
              </a:pPr>
              <a:r>
                <a:rPr lang="ru-RU" sz="1600" b="1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Первый межмуниципальный </a:t>
              </a:r>
            </a:p>
            <a:p>
              <a:pPr algn="ctr">
                <a:lnSpc>
                  <a:spcPct val="85000"/>
                </a:lnSpc>
              </a:pPr>
              <a:r>
                <a:rPr lang="ru-RU" sz="1600" b="1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автомобильный турмаршрут</a:t>
              </a:r>
            </a:p>
          </p:txBody>
        </p:sp>
      </p:grpSp>
      <p:grpSp>
        <p:nvGrpSpPr>
          <p:cNvPr id="25" name="Группа 24"/>
          <p:cNvGrpSpPr/>
          <p:nvPr/>
        </p:nvGrpSpPr>
        <p:grpSpPr>
          <a:xfrm>
            <a:off x="161689" y="3524608"/>
            <a:ext cx="4091530" cy="1622925"/>
            <a:chOff x="7362500" y="1725653"/>
            <a:chExt cx="4548049" cy="1591611"/>
          </a:xfrm>
        </p:grpSpPr>
        <p:sp>
          <p:nvSpPr>
            <p:cNvPr id="27" name="Скругленный прямоугольник 26"/>
            <p:cNvSpPr/>
            <p:nvPr/>
          </p:nvSpPr>
          <p:spPr>
            <a:xfrm>
              <a:off x="7378828" y="1725653"/>
              <a:ext cx="4515393" cy="1591611"/>
            </a:xfrm>
            <a:prstGeom prst="roundRect">
              <a:avLst/>
            </a:prstGeom>
            <a:solidFill>
              <a:srgbClr val="EFF6FD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solidFill>
                  <a:srgbClr val="0070C0"/>
                </a:solidFill>
                <a:latin typeface="Inter 18pt ExtraBold" panose="02000503000000020004" pitchFamily="2" charset="0"/>
                <a:ea typeface="Inter 18pt ExtraBold" panose="02000503000000020004" pitchFamily="2" charset="0"/>
              </a:endParaRPr>
            </a:p>
          </p:txBody>
        </p:sp>
        <p:sp>
          <p:nvSpPr>
            <p:cNvPr id="28" name="TextBox 27"/>
            <p:cNvSpPr txBox="1"/>
            <p:nvPr/>
          </p:nvSpPr>
          <p:spPr>
            <a:xfrm>
              <a:off x="7362500" y="1914008"/>
              <a:ext cx="4548049" cy="12148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85000"/>
                </a:lnSpc>
              </a:pPr>
              <a:r>
                <a:rPr lang="ru-RU" sz="1400" b="1" dirty="0" smtClean="0">
                  <a:solidFill>
                    <a:srgbClr val="F07D00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ЗАПУЩЕН В МАРТЕ 2025 ГОДА</a:t>
              </a:r>
            </a:p>
            <a:p>
              <a:pPr algn="ctr">
                <a:lnSpc>
                  <a:spcPct val="85000"/>
                </a:lnSpc>
              </a:pPr>
              <a:endParaRPr lang="ru-RU" sz="1400" b="1" dirty="0" smtClean="0">
                <a:solidFill>
                  <a:srgbClr val="05828C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endParaRPr>
            </a:p>
            <a:p>
              <a:pPr algn="ctr">
                <a:lnSpc>
                  <a:spcPct val="85000"/>
                </a:lnSpc>
              </a:pPr>
              <a:r>
                <a:rPr lang="ru-RU" sz="1400" b="1" dirty="0" smtClean="0">
                  <a:solidFill>
                    <a:srgbClr val="05828C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АНАЛИТИКА ОТ 2ГИС ПО МАРШРУТУ</a:t>
              </a:r>
            </a:p>
            <a:p>
              <a:pPr algn="ctr">
                <a:lnSpc>
                  <a:spcPct val="85000"/>
                </a:lnSpc>
              </a:pPr>
              <a:endParaRPr lang="en-US" sz="800" b="1" dirty="0" smtClean="0">
                <a:solidFill>
                  <a:srgbClr val="F07D00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endParaRPr>
            </a:p>
            <a:p>
              <a:pPr algn="ctr"/>
              <a:r>
                <a:rPr lang="ru-RU" sz="1100" dirty="0" smtClean="0">
                  <a:latin typeface="Inter" panose="02000503000000020004" pitchFamily="50" charset="0"/>
                  <a:ea typeface="Inter" panose="02000503000000020004" pitchFamily="50" charset="0"/>
                  <a:cs typeface="Inter" panose="02000503000000020004" pitchFamily="50" charset="0"/>
                </a:rPr>
                <a:t>КОЛИЧЕСТВО КЛИКОВ ПОЛЬЗОВАТЕЛЕЙ –</a:t>
              </a:r>
              <a:r>
                <a:rPr lang="ru-RU" sz="1000" dirty="0" smtClean="0">
                  <a:latin typeface="Inter" panose="02000503000000020004" pitchFamily="50" charset="0"/>
                  <a:ea typeface="Inter" panose="02000503000000020004" pitchFamily="50" charset="0"/>
                  <a:cs typeface="Inter" panose="02000503000000020004" pitchFamily="50" charset="0"/>
                </a:rPr>
                <a:t> </a:t>
              </a:r>
              <a:r>
                <a:rPr lang="ru-RU" sz="1400" b="1" dirty="0" smtClean="0">
                  <a:solidFill>
                    <a:srgbClr val="F07D00"/>
                  </a:solidFill>
                  <a:latin typeface="Inter" panose="02000503000000020004" pitchFamily="50" charset="0"/>
                  <a:ea typeface="Inter" panose="02000503000000020004" pitchFamily="50" charset="0"/>
                  <a:cs typeface="Inter" panose="02000503000000020004" pitchFamily="50" charset="0"/>
                </a:rPr>
                <a:t>2 284 </a:t>
              </a:r>
              <a:r>
                <a:rPr lang="ru-RU" sz="1300" b="1" dirty="0" smtClean="0">
                  <a:solidFill>
                    <a:srgbClr val="F07D00"/>
                  </a:solidFill>
                  <a:latin typeface="Inter" panose="02000503000000020004" pitchFamily="50" charset="0"/>
                  <a:ea typeface="Inter" panose="02000503000000020004" pitchFamily="50" charset="0"/>
                  <a:cs typeface="Inter" panose="02000503000000020004" pitchFamily="50" charset="0"/>
                </a:rPr>
                <a:t>ед.</a:t>
              </a:r>
              <a:r>
                <a:rPr lang="ru-RU" sz="1000" dirty="0" smtClean="0">
                  <a:latin typeface="Inter" panose="02000503000000020004" pitchFamily="50" charset="0"/>
                  <a:ea typeface="Inter" panose="02000503000000020004" pitchFamily="50" charset="0"/>
                  <a:cs typeface="Inter" panose="02000503000000020004" pitchFamily="50" charset="0"/>
                </a:rPr>
                <a:t> </a:t>
              </a:r>
            </a:p>
            <a:p>
              <a:pPr algn="ctr"/>
              <a:endParaRPr lang="ru-RU" sz="200" dirty="0" smtClean="0">
                <a:latin typeface="Inter 18pt ExtraBold" panose="02000503000000020004" pitchFamily="2" charset="0"/>
                <a:ea typeface="Inter 18pt ExtraBold" panose="02000503000000020004" pitchFamily="2" charset="0"/>
              </a:endParaRPr>
            </a:p>
            <a:p>
              <a:pPr algn="ctr"/>
              <a:r>
                <a:rPr lang="ru-RU" sz="1100" dirty="0" smtClean="0">
                  <a:latin typeface="Inter" panose="02000503000000020004" pitchFamily="50" charset="0"/>
                  <a:ea typeface="Inter" panose="02000503000000020004" pitchFamily="50" charset="0"/>
                  <a:cs typeface="Inter" panose="02000503000000020004" pitchFamily="50" charset="0"/>
                </a:rPr>
                <a:t>КОЛИЧЕСТВО ПРОЕЗДОВ ПО МАРШРУТУ – </a:t>
              </a:r>
              <a:r>
                <a:rPr lang="ru-RU" sz="1400" b="1" dirty="0" smtClean="0">
                  <a:solidFill>
                    <a:srgbClr val="F07D00"/>
                  </a:solidFill>
                  <a:latin typeface="Inter" panose="02000503000000020004" pitchFamily="50" charset="0"/>
                  <a:ea typeface="Inter" panose="02000503000000020004" pitchFamily="50" charset="0"/>
                  <a:cs typeface="Inter" panose="02000503000000020004" pitchFamily="50" charset="0"/>
                </a:rPr>
                <a:t>232</a:t>
              </a:r>
              <a:r>
                <a:rPr lang="ru-RU" sz="1300" b="1" dirty="0" smtClean="0">
                  <a:solidFill>
                    <a:srgbClr val="F07D00"/>
                  </a:solidFill>
                  <a:latin typeface="Inter" panose="02000503000000020004" pitchFamily="50" charset="0"/>
                  <a:ea typeface="Inter" panose="02000503000000020004" pitchFamily="50" charset="0"/>
                  <a:cs typeface="Inter" panose="02000503000000020004" pitchFamily="50" charset="0"/>
                </a:rPr>
                <a:t> ед.</a:t>
              </a:r>
              <a:endParaRPr lang="ru-RU" sz="1100" dirty="0" smtClean="0">
                <a:latin typeface="Inter 18pt ExtraBold" panose="02000503000000020004" pitchFamily="2" charset="0"/>
                <a:ea typeface="Inter 18pt ExtraBold" panose="02000503000000020004" pitchFamily="2" charset="0"/>
              </a:endParaRPr>
            </a:p>
          </p:txBody>
        </p:sp>
      </p:grpSp>
      <p:pic>
        <p:nvPicPr>
          <p:cNvPr id="8" name="Рисунок 7"/>
          <p:cNvPicPr>
            <a:picLocks noChangeAspect="1"/>
          </p:cNvPicPr>
          <p:nvPr/>
        </p:nvPicPr>
        <p:blipFill rotWithShape="1">
          <a:blip r:embed="rId6"/>
          <a:srcRect t="23666" b="49334"/>
          <a:stretch/>
        </p:blipFill>
        <p:spPr>
          <a:xfrm>
            <a:off x="7515147" y="4039408"/>
            <a:ext cx="4697655" cy="2818592"/>
          </a:xfrm>
          <a:prstGeom prst="round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7009" y="1683648"/>
            <a:ext cx="1976183" cy="2354952"/>
          </a:xfrm>
          <a:prstGeom prst="round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414583" y="2526091"/>
            <a:ext cx="1086340" cy="1086340"/>
          </a:xfrm>
          <a:prstGeom prst="roundRect">
            <a:avLst>
              <a:gd name="adj" fmla="val 22226"/>
            </a:avLst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474512" y="2214884"/>
            <a:ext cx="966483" cy="271895"/>
          </a:xfrm>
          <a:prstGeom prst="rect">
            <a:avLst/>
          </a:prstGeom>
        </p:spPr>
      </p:pic>
      <p:sp>
        <p:nvSpPr>
          <p:cNvPr id="6" name="Шеврон 5"/>
          <p:cNvSpPr/>
          <p:nvPr/>
        </p:nvSpPr>
        <p:spPr>
          <a:xfrm>
            <a:off x="4356957" y="4060257"/>
            <a:ext cx="464098" cy="461053"/>
          </a:xfrm>
          <a:prstGeom prst="chevron">
            <a:avLst>
              <a:gd name="adj" fmla="val 31011"/>
            </a:avLst>
          </a:prstGeom>
          <a:solidFill>
            <a:srgbClr val="F07D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31" name="Шеврон 30"/>
          <p:cNvSpPr/>
          <p:nvPr/>
        </p:nvSpPr>
        <p:spPr>
          <a:xfrm>
            <a:off x="7669949" y="3249696"/>
            <a:ext cx="464098" cy="461053"/>
          </a:xfrm>
          <a:prstGeom prst="chevron">
            <a:avLst>
              <a:gd name="adj" fmla="val 31011"/>
            </a:avLst>
          </a:prstGeom>
          <a:solidFill>
            <a:srgbClr val="F07D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30" name="Шеврон 29"/>
          <p:cNvSpPr/>
          <p:nvPr/>
        </p:nvSpPr>
        <p:spPr>
          <a:xfrm>
            <a:off x="7275994" y="5756980"/>
            <a:ext cx="464098" cy="461053"/>
          </a:xfrm>
          <a:prstGeom prst="chevron">
            <a:avLst>
              <a:gd name="adj" fmla="val 31011"/>
            </a:avLst>
          </a:prstGeom>
          <a:solidFill>
            <a:srgbClr val="F07D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grpSp>
        <p:nvGrpSpPr>
          <p:cNvPr id="3" name="Группа 2"/>
          <p:cNvGrpSpPr/>
          <p:nvPr/>
        </p:nvGrpSpPr>
        <p:grpSpPr>
          <a:xfrm>
            <a:off x="312458" y="5791200"/>
            <a:ext cx="5478399" cy="914400"/>
            <a:chOff x="312458" y="5444260"/>
            <a:chExt cx="5478399" cy="914400"/>
          </a:xfrm>
        </p:grpSpPr>
        <p:sp>
          <p:nvSpPr>
            <p:cNvPr id="29" name="Скругленный прямоугольник 28"/>
            <p:cNvSpPr/>
            <p:nvPr/>
          </p:nvSpPr>
          <p:spPr>
            <a:xfrm>
              <a:off x="675356" y="5498049"/>
              <a:ext cx="4887244" cy="860611"/>
            </a:xfrm>
            <a:prstGeom prst="roundRect">
              <a:avLst/>
            </a:prstGeom>
            <a:solidFill>
              <a:srgbClr val="05828C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/>
            </a:p>
          </p:txBody>
        </p:sp>
        <p:sp>
          <p:nvSpPr>
            <p:cNvPr id="32" name="TextBox 31"/>
            <p:cNvSpPr txBox="1"/>
            <p:nvPr/>
          </p:nvSpPr>
          <p:spPr>
            <a:xfrm>
              <a:off x="740714" y="5444260"/>
              <a:ext cx="5050143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ru-RU" sz="1200" b="1" u="sng" dirty="0" smtClean="0">
                <a:solidFill>
                  <a:srgbClr val="05828C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endParaRPr>
            </a:p>
            <a:p>
              <a:pPr algn="l"/>
              <a:r>
                <a:rPr lang="ru-RU" sz="1400" b="1" dirty="0" smtClean="0">
                  <a:solidFill>
                    <a:srgbClr val="F07D00"/>
                  </a:solidFill>
                  <a:latin typeface="Inter" panose="02000503000000020004" pitchFamily="50" charset="0"/>
                  <a:ea typeface="Inter" panose="02000503000000020004" pitchFamily="50" charset="0"/>
                  <a:cs typeface="Inter" panose="02000503000000020004" pitchFamily="50" charset="0"/>
                </a:rPr>
                <a:t>22.03.2025 </a:t>
              </a:r>
              <a:r>
                <a:rPr lang="ru-RU" sz="1200" dirty="0" smtClean="0">
                  <a:solidFill>
                    <a:schemeClr val="bg1"/>
                  </a:solidFill>
                  <a:latin typeface="Inter" panose="02000503000000020004" pitchFamily="50" charset="0"/>
                  <a:ea typeface="Inter" panose="02000503000000020004" pitchFamily="50" charset="0"/>
                  <a:cs typeface="Inter" panose="02000503000000020004" pitchFamily="50" charset="0"/>
                </a:rPr>
                <a:t>СОСТОЯЛАСЬ ПРЕЗЕНТАЦИЯ ТУРМАРШРУТА</a:t>
              </a:r>
            </a:p>
            <a:p>
              <a:pPr marL="285750" indent="-285750" algn="l">
                <a:buFont typeface="Arial" panose="020B0604020202020204" pitchFamily="34" charset="0"/>
                <a:buChar char="•"/>
              </a:pPr>
              <a:endParaRPr lang="ru-RU" sz="800" dirty="0" smtClean="0"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endParaRPr>
            </a:p>
            <a:p>
              <a:pPr algn="l"/>
              <a:r>
                <a:rPr lang="ru-RU" sz="1400" b="1" dirty="0" smtClean="0">
                  <a:solidFill>
                    <a:srgbClr val="F07D00"/>
                  </a:solidFill>
                  <a:latin typeface="Inter" panose="02000503000000020004" pitchFamily="50" charset="0"/>
                  <a:ea typeface="Inter" panose="02000503000000020004" pitchFamily="50" charset="0"/>
                  <a:cs typeface="Inter" panose="02000503000000020004" pitchFamily="50" charset="0"/>
                </a:rPr>
                <a:t>07.06.2025</a:t>
              </a:r>
              <a:r>
                <a:rPr lang="ru-RU" sz="1200" dirty="0" smtClean="0">
                  <a:latin typeface="Inter" panose="02000503000000020004" pitchFamily="50" charset="0"/>
                  <a:ea typeface="Inter" panose="02000503000000020004" pitchFamily="50" charset="0"/>
                  <a:cs typeface="Inter" panose="02000503000000020004" pitchFamily="50" charset="0"/>
                </a:rPr>
                <a:t> </a:t>
              </a:r>
              <a:r>
                <a:rPr lang="ru-RU" sz="1200" dirty="0" smtClean="0">
                  <a:solidFill>
                    <a:schemeClr val="bg1"/>
                  </a:solidFill>
                  <a:latin typeface="Inter" panose="02000503000000020004" pitchFamily="50" charset="0"/>
                  <a:ea typeface="Inter" panose="02000503000000020004" pitchFamily="50" charset="0"/>
                  <a:cs typeface="Inter" panose="02000503000000020004" pitchFamily="50" charset="0"/>
                </a:rPr>
                <a:t>ОРГАНИЗОВАН ПРЕСС-ТУР</a:t>
              </a:r>
              <a:endParaRPr lang="ru-RU" sz="1200" dirty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endParaRPr>
            </a:p>
          </p:txBody>
        </p:sp>
        <p:sp>
          <p:nvSpPr>
            <p:cNvPr id="33" name="Шеврон 32"/>
            <p:cNvSpPr/>
            <p:nvPr/>
          </p:nvSpPr>
          <p:spPr>
            <a:xfrm>
              <a:off x="312458" y="5689556"/>
              <a:ext cx="464098" cy="461053"/>
            </a:xfrm>
            <a:prstGeom prst="chevron">
              <a:avLst>
                <a:gd name="adj" fmla="val 31011"/>
              </a:avLst>
            </a:prstGeom>
            <a:solidFill>
              <a:srgbClr val="F07D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70332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Полилиния 15"/>
          <p:cNvSpPr/>
          <p:nvPr/>
        </p:nvSpPr>
        <p:spPr>
          <a:xfrm>
            <a:off x="-1" y="3"/>
            <a:ext cx="8305801" cy="990598"/>
          </a:xfrm>
          <a:custGeom>
            <a:avLst/>
            <a:gdLst>
              <a:gd name="connsiteX0" fmla="*/ 0 w 8325377"/>
              <a:gd name="connsiteY0" fmla="*/ 0 h 1401743"/>
              <a:gd name="connsiteX1" fmla="*/ 8325377 w 8325377"/>
              <a:gd name="connsiteY1" fmla="*/ 0 h 1401743"/>
              <a:gd name="connsiteX2" fmla="*/ 8325377 w 8325377"/>
              <a:gd name="connsiteY2" fmla="*/ 706391 h 1401743"/>
              <a:gd name="connsiteX3" fmla="*/ 8311251 w 8325377"/>
              <a:gd name="connsiteY3" fmla="*/ 846520 h 1401743"/>
              <a:gd name="connsiteX4" fmla="*/ 7630015 w 8325377"/>
              <a:gd name="connsiteY4" fmla="*/ 1401743 h 1401743"/>
              <a:gd name="connsiteX5" fmla="*/ 0 w 8325377"/>
              <a:gd name="connsiteY5" fmla="*/ 1401743 h 1401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25377" h="1401743">
                <a:moveTo>
                  <a:pt x="0" y="0"/>
                </a:moveTo>
                <a:lnTo>
                  <a:pt x="8325377" y="0"/>
                </a:lnTo>
                <a:lnTo>
                  <a:pt x="8325377" y="706391"/>
                </a:lnTo>
                <a:lnTo>
                  <a:pt x="8311251" y="846520"/>
                </a:lnTo>
                <a:cubicBezTo>
                  <a:pt x="8246411" y="1163385"/>
                  <a:pt x="7966048" y="1401743"/>
                  <a:pt x="7630015" y="1401743"/>
                </a:cubicBezTo>
                <a:lnTo>
                  <a:pt x="0" y="1401743"/>
                </a:lnTo>
                <a:close/>
              </a:path>
            </a:pathLst>
          </a:custGeom>
          <a:solidFill>
            <a:srgbClr val="0582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8" name="Рисунок 1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116" y="177694"/>
            <a:ext cx="533400" cy="650831"/>
          </a:xfrm>
          <a:prstGeom prst="rect">
            <a:avLst/>
          </a:prstGeom>
        </p:spPr>
      </p:pic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F6DA7AA0-6CFC-424D-AA3F-A7A9912653A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29800" y="303055"/>
            <a:ext cx="1848055" cy="366557"/>
          </a:xfrm>
          <a:prstGeom prst="rect">
            <a:avLst/>
          </a:prstGeom>
        </p:spPr>
      </p:pic>
      <p:sp>
        <p:nvSpPr>
          <p:cNvPr id="23" name="TextBox 22"/>
          <p:cNvSpPr txBox="1"/>
          <p:nvPr/>
        </p:nvSpPr>
        <p:spPr>
          <a:xfrm>
            <a:off x="228600" y="1261764"/>
            <a:ext cx="8077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b="1" dirty="0" smtClean="0">
                <a:solidFill>
                  <a:srgbClr val="F07D00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ВЕКТОР «ПРЕДПРИНИМАТЕЛЬСТВО И ТУРИЗМ»</a:t>
            </a:r>
            <a:endParaRPr lang="ru-RU" sz="2000" b="1" dirty="0">
              <a:solidFill>
                <a:srgbClr val="F07D00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1834442" y="303055"/>
            <a:ext cx="57855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2000" b="1" dirty="0" smtClean="0">
                <a:solidFill>
                  <a:schemeClr val="bg1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НАПРАВЛЕНИЕ «ИННОВАЦИОННАЯ ЭКОНОМИКА»</a:t>
            </a:r>
            <a:endParaRPr lang="ru-RU" sz="2000" b="1" dirty="0">
              <a:solidFill>
                <a:schemeClr val="bg1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9755377" y="1219200"/>
            <a:ext cx="2393442" cy="442674"/>
          </a:xfrm>
          <a:prstGeom prst="roundRect">
            <a:avLst>
              <a:gd name="adj" fmla="val 42759"/>
            </a:avLst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ru-RU" sz="2000" dirty="0"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в части туризма</a:t>
            </a:r>
          </a:p>
        </p:txBody>
      </p:sp>
      <p:grpSp>
        <p:nvGrpSpPr>
          <p:cNvPr id="12" name="Группа 11"/>
          <p:cNvGrpSpPr/>
          <p:nvPr/>
        </p:nvGrpSpPr>
        <p:grpSpPr>
          <a:xfrm>
            <a:off x="-154693" y="1690151"/>
            <a:ext cx="6096000" cy="884482"/>
            <a:chOff x="-170587" y="1725655"/>
            <a:chExt cx="6096000" cy="884482"/>
          </a:xfrm>
        </p:grpSpPr>
        <p:sp>
          <p:nvSpPr>
            <p:cNvPr id="26" name="Скругленный прямоугольник 25"/>
            <p:cNvSpPr/>
            <p:nvPr/>
          </p:nvSpPr>
          <p:spPr>
            <a:xfrm>
              <a:off x="304800" y="1725655"/>
              <a:ext cx="5145226" cy="884482"/>
            </a:xfrm>
            <a:prstGeom prst="roundRect">
              <a:avLst/>
            </a:prstGeom>
            <a:solidFill>
              <a:srgbClr val="05828C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/>
            </a:p>
          </p:txBody>
        </p:sp>
        <p:sp>
          <p:nvSpPr>
            <p:cNvPr id="36" name="TextBox 35"/>
            <p:cNvSpPr txBox="1"/>
            <p:nvPr/>
          </p:nvSpPr>
          <p:spPr>
            <a:xfrm>
              <a:off x="728142" y="2169104"/>
              <a:ext cx="4721884" cy="3277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85000"/>
                </a:lnSpc>
              </a:pPr>
              <a:r>
                <a:rPr lang="ru-RU" b="1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«СЛЕДАМИ ЛИСА: ГОРОДСКОЙ ТУР»</a:t>
              </a:r>
              <a:endParaRPr lang="ru-RU" b="1" dirty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endParaRPr>
            </a:p>
          </p:txBody>
        </p:sp>
        <p:sp>
          <p:nvSpPr>
            <p:cNvPr id="2" name="Прямоугольник 1"/>
            <p:cNvSpPr/>
            <p:nvPr/>
          </p:nvSpPr>
          <p:spPr>
            <a:xfrm>
              <a:off x="-170587" y="1841322"/>
              <a:ext cx="6096000" cy="327782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>
                <a:lnSpc>
                  <a:spcPct val="85000"/>
                </a:lnSpc>
              </a:pPr>
              <a:r>
                <a:rPr lang="ru-RU" b="1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Туристический</a:t>
              </a:r>
              <a:r>
                <a:rPr lang="ru-RU" sz="1600" b="1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 маршрут</a:t>
              </a:r>
            </a:p>
          </p:txBody>
        </p:sp>
      </p:grpSp>
      <p:grpSp>
        <p:nvGrpSpPr>
          <p:cNvPr id="25" name="Группа 24"/>
          <p:cNvGrpSpPr/>
          <p:nvPr/>
        </p:nvGrpSpPr>
        <p:grpSpPr>
          <a:xfrm>
            <a:off x="-1" y="2779626"/>
            <a:ext cx="4190519" cy="1232683"/>
            <a:chOff x="7472817" y="1703681"/>
            <a:chExt cx="4087517" cy="1276015"/>
          </a:xfrm>
        </p:grpSpPr>
        <p:sp>
          <p:nvSpPr>
            <p:cNvPr id="27" name="Скругленный прямоугольник 26"/>
            <p:cNvSpPr/>
            <p:nvPr/>
          </p:nvSpPr>
          <p:spPr>
            <a:xfrm>
              <a:off x="7811743" y="1703681"/>
              <a:ext cx="3409662" cy="1276015"/>
            </a:xfrm>
            <a:prstGeom prst="roundRect">
              <a:avLst/>
            </a:prstGeom>
            <a:solidFill>
              <a:srgbClr val="EFF6FD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solidFill>
                  <a:srgbClr val="0070C0"/>
                </a:solidFill>
                <a:latin typeface="Inter 18pt ExtraBold" panose="02000503000000020004" pitchFamily="2" charset="0"/>
                <a:ea typeface="Inter 18pt ExtraBold" panose="02000503000000020004" pitchFamily="2" charset="0"/>
              </a:endParaRPr>
            </a:p>
          </p:txBody>
        </p:sp>
        <p:sp>
          <p:nvSpPr>
            <p:cNvPr id="28" name="TextBox 27"/>
            <p:cNvSpPr txBox="1"/>
            <p:nvPr/>
          </p:nvSpPr>
          <p:spPr>
            <a:xfrm>
              <a:off x="7472817" y="1886950"/>
              <a:ext cx="4087517" cy="8858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85000"/>
                </a:lnSpc>
              </a:pPr>
              <a:r>
                <a:rPr lang="ru-RU" sz="1400" b="1" dirty="0" smtClean="0">
                  <a:solidFill>
                    <a:srgbClr val="F07D00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РАЗРАБОТАН В РАМКАХ </a:t>
              </a:r>
            </a:p>
            <a:p>
              <a:pPr algn="ctr">
                <a:lnSpc>
                  <a:spcPct val="85000"/>
                </a:lnSpc>
              </a:pPr>
              <a:r>
                <a:rPr lang="ru-RU" sz="1400" b="1" dirty="0" smtClean="0">
                  <a:solidFill>
                    <a:srgbClr val="F07D00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ИНИЦИАТИВНОГО ПРОЕКТА</a:t>
              </a:r>
            </a:p>
            <a:p>
              <a:pPr algn="ctr">
                <a:lnSpc>
                  <a:spcPct val="85000"/>
                </a:lnSpc>
              </a:pPr>
              <a:endParaRPr lang="ru-RU" sz="1200" b="1" dirty="0" smtClean="0">
                <a:solidFill>
                  <a:srgbClr val="05828C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endParaRPr>
            </a:p>
            <a:p>
              <a:pPr algn="ctr">
                <a:lnSpc>
                  <a:spcPct val="85000"/>
                </a:lnSpc>
              </a:pPr>
              <a:r>
                <a:rPr lang="ru-RU" sz="1400" b="1" dirty="0" smtClean="0">
                  <a:solidFill>
                    <a:srgbClr val="05828C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ЗАПУСК С 2026 ГОДА</a:t>
              </a:r>
            </a:p>
            <a:p>
              <a:pPr algn="ctr">
                <a:lnSpc>
                  <a:spcPct val="85000"/>
                </a:lnSpc>
              </a:pPr>
              <a:endParaRPr lang="en-US" sz="800" b="1" dirty="0" smtClean="0">
                <a:solidFill>
                  <a:srgbClr val="F07D00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endParaRPr>
            </a:p>
          </p:txBody>
        </p:sp>
      </p:grpSp>
      <p:sp>
        <p:nvSpPr>
          <p:cNvPr id="32" name="TextBox 31"/>
          <p:cNvSpPr txBox="1"/>
          <p:nvPr/>
        </p:nvSpPr>
        <p:spPr>
          <a:xfrm>
            <a:off x="612116" y="4653868"/>
            <a:ext cx="318040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ru-RU" sz="1200" b="1" u="sng" dirty="0" smtClean="0">
              <a:solidFill>
                <a:srgbClr val="05828C"/>
              </a:solidFill>
              <a:latin typeface="Inter" panose="02000503000000020004" pitchFamily="2" charset="0"/>
              <a:ea typeface="Inter" panose="02000503000000020004" pitchFamily="2" charset="0"/>
              <a:cs typeface="Calibri" panose="020F0502020204030204" pitchFamily="34" charset="0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ru-RU" sz="1200" dirty="0" smtClean="0">
                <a:solidFill>
                  <a:schemeClr val="tx1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СОЗДАН РАЗДЕЛ </a:t>
            </a:r>
            <a:br>
              <a:rPr lang="ru-RU" sz="1200" dirty="0" smtClean="0">
                <a:solidFill>
                  <a:schemeClr val="tx1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</a:br>
            <a:r>
              <a:rPr lang="ru-RU" sz="1200" dirty="0" smtClean="0">
                <a:solidFill>
                  <a:schemeClr val="tx1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НА ИНВЕСТИЦИОННОМ ПОРТАЛЕ ГОРОДА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ru-RU" sz="1200" dirty="0" smtClean="0"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ru-RU" sz="1200" dirty="0" smtClean="0"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ТУРМАРШРУТ НАНЕСЕН НА КАРТУ ГОРОДА В 2ГИС</a:t>
            </a:r>
            <a:endParaRPr lang="ru-RU" sz="1200" dirty="0">
              <a:solidFill>
                <a:srgbClr val="05828C"/>
              </a:solidFill>
              <a:latin typeface="Inter" panose="02000503000000020004" pitchFamily="2" charset="0"/>
              <a:ea typeface="Inter" panose="02000503000000020004" pitchFamily="2" charset="0"/>
              <a:cs typeface="Calibri" panose="020F0502020204030204" pitchFamily="34" charset="0"/>
            </a:endParaRPr>
          </a:p>
        </p:txBody>
      </p:sp>
      <p:sp>
        <p:nvSpPr>
          <p:cNvPr id="34" name="Прямоугольник 33"/>
          <p:cNvSpPr/>
          <p:nvPr/>
        </p:nvSpPr>
        <p:spPr>
          <a:xfrm>
            <a:off x="323214" y="4417106"/>
            <a:ext cx="17764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dirty="0" smtClean="0"/>
              <a:t> </a:t>
            </a:r>
            <a:r>
              <a:rPr lang="ru-RU" sz="1400" b="1" dirty="0" smtClean="0">
                <a:solidFill>
                  <a:srgbClr val="F07D00"/>
                </a:solidFill>
                <a:latin typeface="Inter" panose="02000503000000020004" pitchFamily="50" charset="0"/>
                <a:ea typeface="Inter" panose="02000503000000020004" pitchFamily="50" charset="0"/>
              </a:rPr>
              <a:t>ИТОГИ РАБОТЫ</a:t>
            </a:r>
            <a:r>
              <a:rPr lang="ru-RU" sz="1400" b="1" dirty="0" smtClean="0">
                <a:solidFill>
                  <a:srgbClr val="F07D00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:</a:t>
            </a:r>
            <a:endParaRPr lang="ru-RU" sz="1400" b="1" dirty="0">
              <a:solidFill>
                <a:srgbClr val="F07D00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99"/>
          <a:stretch/>
        </p:blipFill>
        <p:spPr>
          <a:xfrm>
            <a:off x="4550484" y="2712013"/>
            <a:ext cx="2098988" cy="4121166"/>
          </a:xfrm>
          <a:prstGeom prst="roundRect">
            <a:avLst/>
          </a:prstGeom>
        </p:spPr>
      </p:pic>
      <p:sp>
        <p:nvSpPr>
          <p:cNvPr id="6" name="Шеврон 5"/>
          <p:cNvSpPr/>
          <p:nvPr/>
        </p:nvSpPr>
        <p:spPr>
          <a:xfrm>
            <a:off x="4138452" y="4541716"/>
            <a:ext cx="464098" cy="461053"/>
          </a:xfrm>
          <a:prstGeom prst="chevron">
            <a:avLst>
              <a:gd name="adj" fmla="val 31011"/>
            </a:avLst>
          </a:prstGeom>
          <a:solidFill>
            <a:srgbClr val="F07D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pic>
        <p:nvPicPr>
          <p:cNvPr id="5" name="Рисунок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4089" y="1690151"/>
            <a:ext cx="5029311" cy="3117068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7"/>
          <a:srcRect l="43333" t="12221" r="15833" b="15926"/>
          <a:stretch/>
        </p:blipFill>
        <p:spPr>
          <a:xfrm>
            <a:off x="8390176" y="3725180"/>
            <a:ext cx="3089226" cy="3057703"/>
          </a:xfrm>
          <a:prstGeom prst="roundRect">
            <a:avLst>
              <a:gd name="adj" fmla="val 10076"/>
            </a:avLst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977131" y="5506769"/>
            <a:ext cx="966483" cy="271895"/>
          </a:xfrm>
          <a:prstGeom prst="rect">
            <a:avLst/>
          </a:prstGeom>
        </p:spPr>
      </p:pic>
      <p:pic>
        <p:nvPicPr>
          <p:cNvPr id="15" name="Рисунок 14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93627" y="5827542"/>
            <a:ext cx="971550" cy="971550"/>
          </a:xfrm>
          <a:prstGeom prst="roundRect">
            <a:avLst>
              <a:gd name="adj" fmla="val 12287"/>
            </a:avLst>
          </a:prstGeom>
        </p:spPr>
      </p:pic>
      <p:sp>
        <p:nvSpPr>
          <p:cNvPr id="29" name="Шеврон 28"/>
          <p:cNvSpPr/>
          <p:nvPr/>
        </p:nvSpPr>
        <p:spPr>
          <a:xfrm>
            <a:off x="6639866" y="3581955"/>
            <a:ext cx="464098" cy="461053"/>
          </a:xfrm>
          <a:prstGeom prst="chevron">
            <a:avLst>
              <a:gd name="adj" fmla="val 31011"/>
            </a:avLst>
          </a:prstGeom>
          <a:solidFill>
            <a:srgbClr val="F07D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  <p:sp>
        <p:nvSpPr>
          <p:cNvPr id="30" name="Шеврон 29"/>
          <p:cNvSpPr/>
          <p:nvPr/>
        </p:nvSpPr>
        <p:spPr>
          <a:xfrm>
            <a:off x="8073751" y="5086854"/>
            <a:ext cx="464098" cy="461053"/>
          </a:xfrm>
          <a:prstGeom prst="chevron">
            <a:avLst>
              <a:gd name="adj" fmla="val 31011"/>
            </a:avLst>
          </a:prstGeom>
          <a:solidFill>
            <a:srgbClr val="F07D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8480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Скругленный прямоугольник 25"/>
          <p:cNvSpPr/>
          <p:nvPr/>
        </p:nvSpPr>
        <p:spPr>
          <a:xfrm>
            <a:off x="304800" y="1725654"/>
            <a:ext cx="5145226" cy="739691"/>
          </a:xfrm>
          <a:prstGeom prst="roundRect">
            <a:avLst/>
          </a:prstGeom>
          <a:solidFill>
            <a:srgbClr val="05828C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6" name="Полилиния 15"/>
          <p:cNvSpPr/>
          <p:nvPr/>
        </p:nvSpPr>
        <p:spPr>
          <a:xfrm>
            <a:off x="-1" y="3"/>
            <a:ext cx="8305801" cy="990598"/>
          </a:xfrm>
          <a:custGeom>
            <a:avLst/>
            <a:gdLst>
              <a:gd name="connsiteX0" fmla="*/ 0 w 8325377"/>
              <a:gd name="connsiteY0" fmla="*/ 0 h 1401743"/>
              <a:gd name="connsiteX1" fmla="*/ 8325377 w 8325377"/>
              <a:gd name="connsiteY1" fmla="*/ 0 h 1401743"/>
              <a:gd name="connsiteX2" fmla="*/ 8325377 w 8325377"/>
              <a:gd name="connsiteY2" fmla="*/ 706391 h 1401743"/>
              <a:gd name="connsiteX3" fmla="*/ 8311251 w 8325377"/>
              <a:gd name="connsiteY3" fmla="*/ 846520 h 1401743"/>
              <a:gd name="connsiteX4" fmla="*/ 7630015 w 8325377"/>
              <a:gd name="connsiteY4" fmla="*/ 1401743 h 1401743"/>
              <a:gd name="connsiteX5" fmla="*/ 0 w 8325377"/>
              <a:gd name="connsiteY5" fmla="*/ 1401743 h 1401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25377" h="1401743">
                <a:moveTo>
                  <a:pt x="0" y="0"/>
                </a:moveTo>
                <a:lnTo>
                  <a:pt x="8325377" y="0"/>
                </a:lnTo>
                <a:lnTo>
                  <a:pt x="8325377" y="706391"/>
                </a:lnTo>
                <a:lnTo>
                  <a:pt x="8311251" y="846520"/>
                </a:lnTo>
                <a:cubicBezTo>
                  <a:pt x="8246411" y="1163385"/>
                  <a:pt x="7966048" y="1401743"/>
                  <a:pt x="7630015" y="1401743"/>
                </a:cubicBezTo>
                <a:lnTo>
                  <a:pt x="0" y="1401743"/>
                </a:lnTo>
                <a:close/>
              </a:path>
            </a:pathLst>
          </a:custGeom>
          <a:solidFill>
            <a:srgbClr val="0582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8" name="Рисунок 1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116" y="177694"/>
            <a:ext cx="533400" cy="650831"/>
          </a:xfrm>
          <a:prstGeom prst="rect">
            <a:avLst/>
          </a:prstGeom>
        </p:spPr>
      </p:pic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F6DA7AA0-6CFC-424D-AA3F-A7A9912653A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29800" y="303055"/>
            <a:ext cx="1848055" cy="366557"/>
          </a:xfrm>
          <a:prstGeom prst="rect">
            <a:avLst/>
          </a:prstGeom>
        </p:spPr>
      </p:pic>
      <p:sp>
        <p:nvSpPr>
          <p:cNvPr id="9" name="Прямоугольник 8"/>
          <p:cNvSpPr/>
          <p:nvPr/>
        </p:nvSpPr>
        <p:spPr>
          <a:xfrm>
            <a:off x="762000" y="2057400"/>
            <a:ext cx="42672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8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«Центр делового туризма»</a:t>
            </a:r>
            <a:endParaRPr lang="ru-RU" sz="1800" b="1" dirty="0">
              <a:solidFill>
                <a:schemeClr val="bg1"/>
              </a:solidFill>
              <a:latin typeface="Inter" panose="02000503000000020004" pitchFamily="2" charset="0"/>
              <a:ea typeface="Inter" panose="02000503000000020004" pitchFamily="2" charset="0"/>
              <a:cs typeface="Calibri" panose="020F0502020204030204" pitchFamily="34" charset="0"/>
            </a:endParaRPr>
          </a:p>
        </p:txBody>
      </p:sp>
      <p:grpSp>
        <p:nvGrpSpPr>
          <p:cNvPr id="2" name="Группа 1"/>
          <p:cNvGrpSpPr/>
          <p:nvPr/>
        </p:nvGrpSpPr>
        <p:grpSpPr>
          <a:xfrm>
            <a:off x="7069615" y="1799230"/>
            <a:ext cx="4919910" cy="1934570"/>
            <a:chOff x="7346172" y="1725654"/>
            <a:chExt cx="4548049" cy="1788350"/>
          </a:xfrm>
        </p:grpSpPr>
        <p:sp>
          <p:nvSpPr>
            <p:cNvPr id="34" name="Скругленный прямоугольник 33"/>
            <p:cNvSpPr/>
            <p:nvPr/>
          </p:nvSpPr>
          <p:spPr>
            <a:xfrm>
              <a:off x="7378828" y="1725654"/>
              <a:ext cx="4515393" cy="1788350"/>
            </a:xfrm>
            <a:prstGeom prst="roundRect">
              <a:avLst/>
            </a:prstGeom>
            <a:solidFill>
              <a:srgbClr val="EFF6FD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solidFill>
                  <a:srgbClr val="0070C0"/>
                </a:solidFill>
                <a:latin typeface="Inter 18pt ExtraBold" panose="02000503000000020004" pitchFamily="2" charset="0"/>
                <a:ea typeface="Inter 18pt ExtraBold" panose="02000503000000020004" pitchFamily="2" charset="0"/>
              </a:endParaRP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7346172" y="1914254"/>
              <a:ext cx="4548049" cy="158474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85000"/>
                </a:lnSpc>
              </a:pPr>
              <a:r>
                <a:rPr lang="ru-RU" sz="1400" b="1" dirty="0" smtClean="0">
                  <a:solidFill>
                    <a:srgbClr val="05828C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«АКВАТЕРМАЛЬНЫЙ КОМПЛЕКС </a:t>
              </a:r>
            </a:p>
            <a:p>
              <a:pPr algn="ctr">
                <a:lnSpc>
                  <a:spcPct val="85000"/>
                </a:lnSpc>
              </a:pPr>
              <a:r>
                <a:rPr lang="ru-RU" sz="1400" b="1" dirty="0" smtClean="0">
                  <a:solidFill>
                    <a:srgbClr val="05828C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«ТЕРМЫ НАУТИКО»</a:t>
              </a:r>
            </a:p>
            <a:p>
              <a:pPr algn="ctr">
                <a:lnSpc>
                  <a:spcPct val="85000"/>
                </a:lnSpc>
              </a:pPr>
              <a:endParaRPr lang="ru-RU" sz="600" dirty="0" smtClean="0">
                <a:latin typeface="Inter" panose="02000503000000020004" pitchFamily="50" charset="0"/>
                <a:ea typeface="Inter" panose="02000503000000020004" pitchFamily="50" charset="0"/>
                <a:cs typeface="Calibri" panose="020F0502020204030204" pitchFamily="34" charset="0"/>
              </a:endParaRPr>
            </a:p>
            <a:p>
              <a:pPr algn="ctr">
                <a:lnSpc>
                  <a:spcPct val="85000"/>
                </a:lnSpc>
              </a:pPr>
              <a:r>
                <a:rPr lang="ru-RU" sz="1100" dirty="0" smtClean="0">
                  <a:latin typeface="Inter" panose="02000503000000020004" pitchFamily="50" charset="0"/>
                  <a:ea typeface="Inter" panose="02000503000000020004" pitchFamily="50" charset="0"/>
                  <a:cs typeface="Calibri" panose="020F0502020204030204" pitchFamily="34" charset="0"/>
                </a:rPr>
                <a:t>(</a:t>
              </a:r>
              <a:r>
                <a:rPr lang="ru-RU" sz="1100" dirty="0">
                  <a:latin typeface="Inter" panose="02000503000000020004" pitchFamily="50" charset="0"/>
                  <a:ea typeface="Inter" panose="02000503000000020004" pitchFamily="50" charset="0"/>
                  <a:cs typeface="Calibri" panose="020F0502020204030204" pitchFamily="34" charset="0"/>
                </a:rPr>
                <a:t>О</a:t>
              </a:r>
              <a:r>
                <a:rPr lang="ru-RU" sz="1100" dirty="0" smtClean="0">
                  <a:latin typeface="Inter" panose="02000503000000020004" pitchFamily="50" charset="0"/>
                  <a:ea typeface="Inter" panose="02000503000000020004" pitchFamily="50" charset="0"/>
                  <a:cs typeface="Calibri" panose="020F0502020204030204" pitchFamily="34" charset="0"/>
                </a:rPr>
                <a:t>ОО «ФИЗКУЛЬТ СУРГУТ)</a:t>
              </a:r>
              <a:endParaRPr lang="ru-RU" sz="1100" b="1" dirty="0" smtClean="0">
                <a:solidFill>
                  <a:srgbClr val="05828C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endParaRPr>
            </a:p>
            <a:p>
              <a:pPr algn="ctr">
                <a:lnSpc>
                  <a:spcPct val="85000"/>
                </a:lnSpc>
              </a:pPr>
              <a:endParaRPr lang="en-US" sz="1100" b="1" dirty="0" smtClean="0">
                <a:solidFill>
                  <a:srgbClr val="F07D00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endParaRPr>
            </a:p>
            <a:p>
              <a:pPr algn="ctr">
                <a:lnSpc>
                  <a:spcPct val="130000"/>
                </a:lnSpc>
              </a:pPr>
              <a:r>
                <a:rPr lang="ru-RU" sz="1200" dirty="0" smtClean="0">
                  <a:latin typeface="Inter" panose="02000503000000020004" pitchFamily="50" charset="0"/>
                  <a:ea typeface="Inter" panose="02000503000000020004" pitchFamily="50" charset="0"/>
                  <a:cs typeface="Inter" panose="02000503000000020004" pitchFamily="50" charset="0"/>
                </a:rPr>
                <a:t>ОБЩИЙ ОБЪЕМ ИНВЕСТИЦИЙ – </a:t>
              </a:r>
              <a:r>
                <a:rPr lang="ru-RU" sz="1200" b="1" dirty="0" smtClean="0">
                  <a:solidFill>
                    <a:srgbClr val="F07D00"/>
                  </a:solidFill>
                  <a:latin typeface="Inter" panose="02000503000000020004" pitchFamily="50" charset="0"/>
                  <a:ea typeface="Inter" panose="02000503000000020004" pitchFamily="50" charset="0"/>
                  <a:cs typeface="Inter" panose="02000503000000020004" pitchFamily="50" charset="0"/>
                </a:rPr>
                <a:t>1 450 МЛН  РУБЛЕЙ</a:t>
              </a:r>
            </a:p>
            <a:p>
              <a:pPr algn="ctr">
                <a:lnSpc>
                  <a:spcPct val="130000"/>
                </a:lnSpc>
              </a:pPr>
              <a:r>
                <a:rPr lang="ru-RU" sz="1200" dirty="0" smtClean="0">
                  <a:latin typeface="Inter" panose="02000503000000020004" pitchFamily="50" charset="0"/>
                  <a:ea typeface="Inter" panose="02000503000000020004" pitchFamily="50" charset="0"/>
                  <a:cs typeface="Inter" panose="02000503000000020004" pitchFamily="50" charset="0"/>
                </a:rPr>
                <a:t>ОБЩАЯ ПЛОЩАДЬ ПРОЕКТА – </a:t>
              </a:r>
              <a:r>
                <a:rPr lang="ru-RU" sz="1200" b="1" dirty="0" smtClean="0">
                  <a:solidFill>
                    <a:srgbClr val="F07D00"/>
                  </a:solidFill>
                  <a:latin typeface="Inter" panose="02000503000000020004" pitchFamily="50" charset="0"/>
                  <a:ea typeface="Inter" panose="02000503000000020004" pitchFamily="50" charset="0"/>
                  <a:cs typeface="Inter" panose="02000503000000020004" pitchFamily="50" charset="0"/>
                </a:rPr>
                <a:t>7 580 КВ. МЕТРОВ</a:t>
              </a:r>
              <a:r>
                <a:rPr lang="ru-RU" sz="1200" dirty="0" smtClean="0">
                  <a:latin typeface="Inter" panose="02000503000000020004" pitchFamily="50" charset="0"/>
                  <a:ea typeface="Inter" panose="02000503000000020004" pitchFamily="50" charset="0"/>
                  <a:cs typeface="Inter" panose="02000503000000020004" pitchFamily="50" charset="0"/>
                </a:rPr>
                <a:t> </a:t>
              </a:r>
            </a:p>
            <a:p>
              <a:pPr algn="ctr">
                <a:lnSpc>
                  <a:spcPct val="130000"/>
                </a:lnSpc>
              </a:pPr>
              <a:r>
                <a:rPr lang="ru-RU" sz="1200" dirty="0" smtClean="0">
                  <a:latin typeface="Inter" panose="02000503000000020004" pitchFamily="50" charset="0"/>
                  <a:ea typeface="Inter" panose="02000503000000020004" pitchFamily="50" charset="0"/>
                  <a:cs typeface="Inter" panose="02000503000000020004" pitchFamily="50" charset="0"/>
                </a:rPr>
                <a:t>КОЛИЧЕСТВО СОЗДАВАЕМЫХ РАБОЧИХ МЕСТ - </a:t>
              </a:r>
              <a:r>
                <a:rPr lang="ru-RU" sz="1200" b="1" dirty="0" smtClean="0">
                  <a:solidFill>
                    <a:srgbClr val="F07D00"/>
                  </a:solidFill>
                  <a:latin typeface="Inter" panose="02000503000000020004" pitchFamily="50" charset="0"/>
                  <a:ea typeface="Inter" panose="02000503000000020004" pitchFamily="50" charset="0"/>
                  <a:cs typeface="Inter" panose="02000503000000020004" pitchFamily="50" charset="0"/>
                </a:rPr>
                <a:t>44</a:t>
              </a:r>
              <a:endParaRPr lang="ru-RU" sz="1200" dirty="0"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endParaRPr>
            </a:p>
            <a:p>
              <a:pPr algn="ctr"/>
              <a:endParaRPr lang="ru-RU" sz="1100" dirty="0" smtClean="0">
                <a:latin typeface="Inter 18pt ExtraBold" panose="02000503000000020004" pitchFamily="2" charset="0"/>
                <a:ea typeface="Inter 18pt ExtraBold" panose="02000503000000020004" pitchFamily="2" charset="0"/>
              </a:endParaRPr>
            </a:p>
          </p:txBody>
        </p:sp>
      </p:grpSp>
      <p:sp>
        <p:nvSpPr>
          <p:cNvPr id="36" name="TextBox 35"/>
          <p:cNvSpPr txBox="1"/>
          <p:nvPr/>
        </p:nvSpPr>
        <p:spPr>
          <a:xfrm>
            <a:off x="1313587" y="1764268"/>
            <a:ext cx="34638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ФЛАГМАНСКИЙ ПРОЕКТ</a:t>
            </a:r>
            <a:endParaRPr lang="ru-RU" b="1" dirty="0">
              <a:solidFill>
                <a:schemeClr val="bg1"/>
              </a:solidFill>
              <a:latin typeface="Inter" panose="02000503000000020004" pitchFamily="2" charset="0"/>
              <a:ea typeface="Inter" panose="02000503000000020004" pitchFamily="2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228600" y="1276290"/>
            <a:ext cx="8077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b="1" dirty="0" smtClean="0">
                <a:solidFill>
                  <a:srgbClr val="F07D00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ВЕКТОР «ПРЕДПРИНИМАТЕЛЬСТВО И ТУРИЗМ»</a:t>
            </a:r>
            <a:endParaRPr lang="ru-RU" sz="2000" b="1" dirty="0">
              <a:solidFill>
                <a:srgbClr val="F07D00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1834442" y="303055"/>
            <a:ext cx="57855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2000" b="1" dirty="0" smtClean="0">
                <a:solidFill>
                  <a:schemeClr val="bg1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НАПРАВЛЕНИЕ «ИННОВАЦИОННАЯ ЭКОНОМИКА»</a:t>
            </a:r>
            <a:endParaRPr lang="ru-RU" sz="2000" b="1" dirty="0">
              <a:solidFill>
                <a:schemeClr val="bg1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pic>
        <p:nvPicPr>
          <p:cNvPr id="12" name="Рисунок 11"/>
          <p:cNvPicPr>
            <a:picLocks noChangeAspect="1"/>
          </p:cNvPicPr>
          <p:nvPr/>
        </p:nvPicPr>
        <p:blipFill rotWithShape="1">
          <a:blip r:embed="rId5"/>
          <a:srcRect l="32084" t="21112" r="19167" b="7777"/>
          <a:stretch/>
        </p:blipFill>
        <p:spPr>
          <a:xfrm>
            <a:off x="3265279" y="2891630"/>
            <a:ext cx="3968590" cy="3256279"/>
          </a:xfrm>
          <a:prstGeom prst="roundRect">
            <a:avLst/>
          </a:prstGeom>
        </p:spPr>
      </p:pic>
      <p:pic>
        <p:nvPicPr>
          <p:cNvPr id="11" name="Рисунок 10"/>
          <p:cNvPicPr>
            <a:picLocks noChangeAspect="1"/>
          </p:cNvPicPr>
          <p:nvPr/>
        </p:nvPicPr>
        <p:blipFill rotWithShape="1">
          <a:blip r:embed="rId6"/>
          <a:srcRect l="43177" t="33877" r="20000" b="23333"/>
          <a:stretch/>
        </p:blipFill>
        <p:spPr>
          <a:xfrm>
            <a:off x="317427" y="4293545"/>
            <a:ext cx="3488264" cy="2280104"/>
          </a:xfrm>
          <a:prstGeom prst="roundRect">
            <a:avLst/>
          </a:prstGeom>
        </p:spPr>
      </p:pic>
      <p:grpSp>
        <p:nvGrpSpPr>
          <p:cNvPr id="13" name="Группа 12"/>
          <p:cNvGrpSpPr/>
          <p:nvPr/>
        </p:nvGrpSpPr>
        <p:grpSpPr>
          <a:xfrm>
            <a:off x="7172524" y="4038600"/>
            <a:ext cx="4943276" cy="2605096"/>
            <a:chOff x="7172524" y="3715640"/>
            <a:chExt cx="4943276" cy="2605096"/>
          </a:xfrm>
        </p:grpSpPr>
        <p:sp>
          <p:nvSpPr>
            <p:cNvPr id="29" name="Скругленный прямоугольник 28"/>
            <p:cNvSpPr/>
            <p:nvPr/>
          </p:nvSpPr>
          <p:spPr>
            <a:xfrm>
              <a:off x="7441475" y="3715640"/>
              <a:ext cx="4674325" cy="2605096"/>
            </a:xfrm>
            <a:prstGeom prst="roundRect">
              <a:avLst/>
            </a:prstGeom>
            <a:solidFill>
              <a:srgbClr val="05828C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ru-RU" sz="1100" dirty="0">
                <a:solidFill>
                  <a:srgbClr val="05828C"/>
                </a:solidFill>
                <a:latin typeface="Inter" panose="02000503000000020004" pitchFamily="2" charset="0"/>
                <a:ea typeface="Inter" panose="02000503000000020004" pitchFamily="2" charset="0"/>
              </a:endParaRPr>
            </a:p>
          </p:txBody>
        </p:sp>
        <p:sp>
          <p:nvSpPr>
            <p:cNvPr id="4" name="Прямоугольник 3"/>
            <p:cNvSpPr/>
            <p:nvPr/>
          </p:nvSpPr>
          <p:spPr>
            <a:xfrm>
              <a:off x="7869965" y="3727142"/>
              <a:ext cx="4191000" cy="203132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endParaRPr lang="ru-RU" sz="1400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endParaRPr>
            </a:p>
            <a:p>
              <a:endParaRPr lang="ru-RU" sz="1400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endParaRPr>
            </a:p>
            <a:p>
              <a:endParaRPr lang="ru-RU" sz="1400" dirty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endParaRPr>
            </a:p>
            <a:p>
              <a:r>
                <a:rPr lang="ru-RU" sz="1400" b="1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29.05.2025</a:t>
              </a:r>
              <a:r>
                <a:rPr lang="ru-RU" sz="1400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 ООО «Физкульт Сургут» </a:t>
              </a:r>
            </a:p>
            <a:p>
              <a:r>
                <a:rPr lang="ru-RU" sz="1400" b="1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выдано разрешение на строительство </a:t>
              </a:r>
              <a:r>
                <a:rPr lang="ru-RU" sz="1400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«Физкультурно-оздоровительного акватермального комплекса «Термы Наутико»</a:t>
              </a:r>
            </a:p>
            <a:p>
              <a:endParaRPr lang="ru-RU" sz="1400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endParaRPr>
            </a:p>
          </p:txBody>
        </p:sp>
        <p:sp>
          <p:nvSpPr>
            <p:cNvPr id="40" name="Шеврон 39"/>
            <p:cNvSpPr/>
            <p:nvPr/>
          </p:nvSpPr>
          <p:spPr>
            <a:xfrm>
              <a:off x="7172524" y="5030173"/>
              <a:ext cx="537902" cy="534373"/>
            </a:xfrm>
            <a:prstGeom prst="chevron">
              <a:avLst>
                <a:gd name="adj" fmla="val 31011"/>
              </a:avLst>
            </a:prstGeom>
            <a:solidFill>
              <a:srgbClr val="F07D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>
                <a:solidFill>
                  <a:schemeClr val="tx1"/>
                </a:solidFill>
              </a:endParaRPr>
            </a:p>
          </p:txBody>
        </p:sp>
      </p:grpSp>
      <p:pic>
        <p:nvPicPr>
          <p:cNvPr id="7" name="Рисунок 6"/>
          <p:cNvPicPr>
            <a:picLocks noChangeAspect="1"/>
          </p:cNvPicPr>
          <p:nvPr/>
        </p:nvPicPr>
        <p:blipFill rotWithShape="1">
          <a:blip r:embed="rId7"/>
          <a:srcRect l="3493" t="3045" r="2749" b="4792"/>
          <a:stretch/>
        </p:blipFill>
        <p:spPr>
          <a:xfrm>
            <a:off x="278901" y="2485739"/>
            <a:ext cx="3504484" cy="2087777"/>
          </a:xfrm>
          <a:prstGeom prst="roundRect">
            <a:avLst/>
          </a:prstGeom>
        </p:spPr>
      </p:pic>
      <p:grpSp>
        <p:nvGrpSpPr>
          <p:cNvPr id="51" name="Группа 50"/>
          <p:cNvGrpSpPr/>
          <p:nvPr/>
        </p:nvGrpSpPr>
        <p:grpSpPr>
          <a:xfrm>
            <a:off x="2399692" y="6099781"/>
            <a:ext cx="2786743" cy="761094"/>
            <a:chOff x="764520" y="6111419"/>
            <a:chExt cx="2786743" cy="761094"/>
          </a:xfrm>
        </p:grpSpPr>
        <p:sp>
          <p:nvSpPr>
            <p:cNvPr id="52" name="Пятиугольник 51"/>
            <p:cNvSpPr/>
            <p:nvPr/>
          </p:nvSpPr>
          <p:spPr>
            <a:xfrm rot="16200000">
              <a:off x="1777345" y="5098594"/>
              <a:ext cx="761094" cy="2786743"/>
            </a:xfrm>
            <a:prstGeom prst="homePlate">
              <a:avLst/>
            </a:prstGeom>
            <a:solidFill>
              <a:srgbClr val="F07D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53" name="TextBox 52"/>
            <p:cNvSpPr txBox="1"/>
            <p:nvPr/>
          </p:nvSpPr>
          <p:spPr>
            <a:xfrm>
              <a:off x="1069320" y="6417727"/>
              <a:ext cx="22098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ru-RU" b="1" dirty="0" smtClean="0">
                  <a:solidFill>
                    <a:schemeClr val="bg1"/>
                  </a:solidFill>
                  <a:latin typeface="Inter 18pt ExtraBold" panose="02000503000000020004" pitchFamily="2" charset="0"/>
                  <a:ea typeface="Inter 18pt ExtraBold" panose="02000503000000020004" pitchFamily="2" charset="0"/>
                </a:rPr>
                <a:t>РЕАЛИЗУЕТСЯ</a:t>
              </a:r>
              <a:endParaRPr lang="ru-RU" b="1" dirty="0">
                <a:solidFill>
                  <a:schemeClr val="bg1"/>
                </a:solidFill>
                <a:latin typeface="Inter 18pt ExtraBold" panose="02000503000000020004" pitchFamily="2" charset="0"/>
                <a:ea typeface="Inter 18pt ExtraBold" panose="02000503000000020004" pitchFamily="2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16735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3"/>
          <a:srcRect l="52917" t="24814" r="28750" b="17407"/>
          <a:stretch/>
        </p:blipFill>
        <p:spPr>
          <a:xfrm>
            <a:off x="9766198" y="2505758"/>
            <a:ext cx="2197202" cy="3895042"/>
          </a:xfrm>
          <a:prstGeom prst="roundRect">
            <a:avLst/>
          </a:prstGeom>
        </p:spPr>
      </p:pic>
      <p:sp>
        <p:nvSpPr>
          <p:cNvPr id="26" name="Скругленный прямоугольник 25"/>
          <p:cNvSpPr/>
          <p:nvPr/>
        </p:nvSpPr>
        <p:spPr>
          <a:xfrm>
            <a:off x="304800" y="1725654"/>
            <a:ext cx="5145226" cy="739691"/>
          </a:xfrm>
          <a:prstGeom prst="roundRect">
            <a:avLst/>
          </a:prstGeom>
          <a:solidFill>
            <a:srgbClr val="05828C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6" name="Полилиния 15"/>
          <p:cNvSpPr/>
          <p:nvPr/>
        </p:nvSpPr>
        <p:spPr>
          <a:xfrm>
            <a:off x="-1" y="3"/>
            <a:ext cx="8305801" cy="990598"/>
          </a:xfrm>
          <a:custGeom>
            <a:avLst/>
            <a:gdLst>
              <a:gd name="connsiteX0" fmla="*/ 0 w 8325377"/>
              <a:gd name="connsiteY0" fmla="*/ 0 h 1401743"/>
              <a:gd name="connsiteX1" fmla="*/ 8325377 w 8325377"/>
              <a:gd name="connsiteY1" fmla="*/ 0 h 1401743"/>
              <a:gd name="connsiteX2" fmla="*/ 8325377 w 8325377"/>
              <a:gd name="connsiteY2" fmla="*/ 706391 h 1401743"/>
              <a:gd name="connsiteX3" fmla="*/ 8311251 w 8325377"/>
              <a:gd name="connsiteY3" fmla="*/ 846520 h 1401743"/>
              <a:gd name="connsiteX4" fmla="*/ 7630015 w 8325377"/>
              <a:gd name="connsiteY4" fmla="*/ 1401743 h 1401743"/>
              <a:gd name="connsiteX5" fmla="*/ 0 w 8325377"/>
              <a:gd name="connsiteY5" fmla="*/ 1401743 h 1401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25377" h="1401743">
                <a:moveTo>
                  <a:pt x="0" y="0"/>
                </a:moveTo>
                <a:lnTo>
                  <a:pt x="8325377" y="0"/>
                </a:lnTo>
                <a:lnTo>
                  <a:pt x="8325377" y="706391"/>
                </a:lnTo>
                <a:lnTo>
                  <a:pt x="8311251" y="846520"/>
                </a:lnTo>
                <a:cubicBezTo>
                  <a:pt x="8246411" y="1163385"/>
                  <a:pt x="7966048" y="1401743"/>
                  <a:pt x="7630015" y="1401743"/>
                </a:cubicBezTo>
                <a:lnTo>
                  <a:pt x="0" y="1401743"/>
                </a:lnTo>
                <a:close/>
              </a:path>
            </a:pathLst>
          </a:custGeom>
          <a:solidFill>
            <a:srgbClr val="0582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8" name="Рисунок 1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116" y="177694"/>
            <a:ext cx="533400" cy="650831"/>
          </a:xfrm>
          <a:prstGeom prst="rect">
            <a:avLst/>
          </a:prstGeom>
        </p:spPr>
      </p:pic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F6DA7AA0-6CFC-424D-AA3F-A7A9912653A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29800" y="303055"/>
            <a:ext cx="1848055" cy="366557"/>
          </a:xfrm>
          <a:prstGeom prst="rect">
            <a:avLst/>
          </a:prstGeom>
        </p:spPr>
      </p:pic>
      <p:sp>
        <p:nvSpPr>
          <p:cNvPr id="9" name="Прямоугольник 8"/>
          <p:cNvSpPr/>
          <p:nvPr/>
        </p:nvSpPr>
        <p:spPr>
          <a:xfrm>
            <a:off x="762000" y="2057400"/>
            <a:ext cx="42672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8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«Центр делового туризма»</a:t>
            </a:r>
            <a:endParaRPr lang="ru-RU" sz="1800" b="1" dirty="0">
              <a:solidFill>
                <a:schemeClr val="bg1"/>
              </a:solidFill>
              <a:latin typeface="Inter" panose="02000503000000020004" pitchFamily="2" charset="0"/>
              <a:ea typeface="Inter" panose="02000503000000020004" pitchFamily="2" charset="0"/>
              <a:cs typeface="Calibri" panose="020F0502020204030204" pitchFamily="34" charset="0"/>
            </a:endParaRPr>
          </a:p>
        </p:txBody>
      </p:sp>
      <p:sp>
        <p:nvSpPr>
          <p:cNvPr id="36" name="TextBox 35"/>
          <p:cNvSpPr txBox="1"/>
          <p:nvPr/>
        </p:nvSpPr>
        <p:spPr>
          <a:xfrm>
            <a:off x="1313587" y="1764268"/>
            <a:ext cx="34638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ФЛАГМАНСКИЙ ПРОЕКТ</a:t>
            </a:r>
            <a:endParaRPr lang="ru-RU" b="1" dirty="0">
              <a:solidFill>
                <a:schemeClr val="bg1"/>
              </a:solidFill>
              <a:latin typeface="Inter" panose="02000503000000020004" pitchFamily="2" charset="0"/>
              <a:ea typeface="Inter" panose="02000503000000020004" pitchFamily="2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228600" y="1276290"/>
            <a:ext cx="8077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b="1" dirty="0" smtClean="0">
                <a:solidFill>
                  <a:srgbClr val="F07D00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ВЕКТОР «ПРЕДПРИНИМАТЕЛЬСТВО И ТУРИЗМ»</a:t>
            </a:r>
            <a:endParaRPr lang="ru-RU" sz="2000" b="1" dirty="0">
              <a:solidFill>
                <a:srgbClr val="F07D00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1834442" y="303055"/>
            <a:ext cx="57855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2000" b="1" dirty="0" smtClean="0">
                <a:solidFill>
                  <a:schemeClr val="bg1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НАПРАВЛЕНИЕ «ИННОВАЦИОННАЯ ЭКОНОМИКА»</a:t>
            </a:r>
            <a:endParaRPr lang="ru-RU" sz="2000" b="1" dirty="0">
              <a:solidFill>
                <a:schemeClr val="bg1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grpSp>
        <p:nvGrpSpPr>
          <p:cNvPr id="27" name="Группа 26"/>
          <p:cNvGrpSpPr/>
          <p:nvPr/>
        </p:nvGrpSpPr>
        <p:grpSpPr>
          <a:xfrm>
            <a:off x="1106697" y="2855073"/>
            <a:ext cx="5145226" cy="1902010"/>
            <a:chOff x="7346172" y="1725653"/>
            <a:chExt cx="4548049" cy="1865312"/>
          </a:xfrm>
        </p:grpSpPr>
        <p:sp>
          <p:nvSpPr>
            <p:cNvPr id="28" name="Скругленный прямоугольник 27"/>
            <p:cNvSpPr/>
            <p:nvPr/>
          </p:nvSpPr>
          <p:spPr>
            <a:xfrm>
              <a:off x="7378828" y="1725653"/>
              <a:ext cx="4515393" cy="1845555"/>
            </a:xfrm>
            <a:prstGeom prst="roundRect">
              <a:avLst/>
            </a:prstGeom>
            <a:solidFill>
              <a:srgbClr val="EFF6FD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solidFill>
                  <a:srgbClr val="0070C0"/>
                </a:solidFill>
                <a:latin typeface="Inter 18pt ExtraBold" panose="02000503000000020004" pitchFamily="2" charset="0"/>
                <a:ea typeface="Inter 18pt ExtraBold" panose="02000503000000020004" pitchFamily="2" charset="0"/>
              </a:endParaRPr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7346172" y="1914254"/>
              <a:ext cx="4548049" cy="167671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85000"/>
                </a:lnSpc>
              </a:pPr>
              <a:r>
                <a:rPr lang="ru-RU" sz="1400" b="1" dirty="0" smtClean="0">
                  <a:solidFill>
                    <a:srgbClr val="05828C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СТРОИТЕЛЬСТВО ГОСТИНИЦ</a:t>
              </a:r>
            </a:p>
            <a:p>
              <a:pPr algn="ctr">
                <a:lnSpc>
                  <a:spcPct val="85000"/>
                </a:lnSpc>
              </a:pPr>
              <a:endParaRPr lang="ru-RU" sz="400" dirty="0" smtClean="0">
                <a:latin typeface="Inter" panose="02000503000000020004" pitchFamily="50" charset="0"/>
                <a:ea typeface="Inter" panose="02000503000000020004" pitchFamily="50" charset="0"/>
                <a:cs typeface="Calibri" panose="020F0502020204030204" pitchFamily="34" charset="0"/>
              </a:endParaRPr>
            </a:p>
            <a:p>
              <a:pPr algn="ctr">
                <a:lnSpc>
                  <a:spcPct val="85000"/>
                </a:lnSpc>
              </a:pPr>
              <a:endParaRPr lang="en-US" sz="800" b="1" dirty="0" smtClean="0">
                <a:solidFill>
                  <a:srgbClr val="F07D00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endParaRPr>
            </a:p>
            <a:p>
              <a:pPr algn="ctr"/>
              <a:r>
                <a:rPr lang="ru-RU" sz="1400" b="1" dirty="0" smtClean="0">
                  <a:solidFill>
                    <a:srgbClr val="F07D00"/>
                  </a:solidFill>
                  <a:latin typeface="Inter" panose="02000503000000020004" pitchFamily="50" charset="0"/>
                  <a:ea typeface="Inter" panose="02000503000000020004" pitchFamily="50" charset="0"/>
                  <a:cs typeface="Inter" panose="02000503000000020004" pitchFamily="50" charset="0"/>
                </a:rPr>
                <a:t>08.07.2025 </a:t>
              </a:r>
              <a:r>
                <a:rPr lang="ru-RU" sz="1400" dirty="0" smtClean="0">
                  <a:latin typeface="Inter" panose="02000503000000020004" pitchFamily="50" charset="0"/>
                  <a:ea typeface="Inter" panose="02000503000000020004" pitchFamily="50" charset="0"/>
                  <a:cs typeface="Inter" panose="02000503000000020004" pitchFamily="50" charset="0"/>
                </a:rPr>
                <a:t>ВЫДАНО РАЗРЕШЕНИЕ НА ВВОД </a:t>
              </a:r>
              <a:br>
                <a:rPr lang="ru-RU" sz="1400" dirty="0" smtClean="0">
                  <a:latin typeface="Inter" panose="02000503000000020004" pitchFamily="50" charset="0"/>
                  <a:ea typeface="Inter" panose="02000503000000020004" pitchFamily="50" charset="0"/>
                  <a:cs typeface="Inter" panose="02000503000000020004" pitchFamily="50" charset="0"/>
                </a:rPr>
              </a:br>
              <a:r>
                <a:rPr lang="ru-RU" sz="1400" dirty="0" smtClean="0">
                  <a:latin typeface="Inter" panose="02000503000000020004" pitchFamily="50" charset="0"/>
                  <a:ea typeface="Inter" panose="02000503000000020004" pitchFamily="50" charset="0"/>
                  <a:cs typeface="Inter" panose="02000503000000020004" pitchFamily="50" charset="0"/>
                </a:rPr>
                <a:t>В ЭКСПЛУАТАЦИЮ ГОСТИНИЦЫ ПО УЛ. РЕСПУБЛИКИ</a:t>
              </a:r>
            </a:p>
            <a:p>
              <a:pPr algn="ctr"/>
              <a:endParaRPr lang="ru-RU" sz="800" b="1" dirty="0">
                <a:solidFill>
                  <a:srgbClr val="F07D00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endParaRPr>
            </a:p>
            <a:p>
              <a:pPr algn="ctr"/>
              <a:r>
                <a:rPr lang="ru-RU" sz="1400" dirty="0">
                  <a:latin typeface="Inter" panose="02000503000000020004" pitchFamily="50" charset="0"/>
                  <a:ea typeface="Inter" panose="02000503000000020004" pitchFamily="50" charset="0"/>
                  <a:cs typeface="Inter" panose="02000503000000020004" pitchFamily="50" charset="0"/>
                </a:rPr>
                <a:t>О</a:t>
              </a:r>
              <a:r>
                <a:rPr lang="ru-RU" sz="1400" dirty="0" smtClean="0">
                  <a:latin typeface="Inter" panose="02000503000000020004" pitchFamily="50" charset="0"/>
                  <a:ea typeface="Inter" panose="02000503000000020004" pitchFamily="50" charset="0"/>
                  <a:cs typeface="Inter" panose="02000503000000020004" pitchFamily="50" charset="0"/>
                </a:rPr>
                <a:t>БЩАЯ ПЛОЩАДЬ – </a:t>
              </a:r>
              <a:r>
                <a:rPr lang="ru-RU" sz="1400" b="1" dirty="0" smtClean="0">
                  <a:solidFill>
                    <a:srgbClr val="F07D00"/>
                  </a:solidFill>
                  <a:latin typeface="Inter" panose="02000503000000020004" pitchFamily="50" charset="0"/>
                  <a:ea typeface="Inter" panose="02000503000000020004" pitchFamily="50" charset="0"/>
                  <a:cs typeface="Inter" panose="02000503000000020004" pitchFamily="50" charset="0"/>
                </a:rPr>
                <a:t>16 088 КВ. МЕТРОВ</a:t>
              </a:r>
              <a:r>
                <a:rPr lang="ru-RU" sz="1400" dirty="0" smtClean="0">
                  <a:latin typeface="Inter" panose="02000503000000020004" pitchFamily="50" charset="0"/>
                  <a:ea typeface="Inter" panose="02000503000000020004" pitchFamily="50" charset="0"/>
                  <a:cs typeface="Inter" panose="02000503000000020004" pitchFamily="50" charset="0"/>
                </a:rPr>
                <a:t> </a:t>
              </a:r>
            </a:p>
            <a:p>
              <a:pPr algn="ctr"/>
              <a:endParaRPr lang="ru-RU" sz="800" dirty="0" smtClean="0">
                <a:latin typeface="Inter 18pt ExtraBold" panose="02000503000000020004" pitchFamily="2" charset="0"/>
                <a:ea typeface="Inter 18pt ExtraBold" panose="02000503000000020004" pitchFamily="2" charset="0"/>
              </a:endParaRPr>
            </a:p>
            <a:p>
              <a:pPr algn="ctr"/>
              <a:r>
                <a:rPr lang="ru-RU" sz="1400" dirty="0" smtClean="0">
                  <a:latin typeface="Inter" panose="02000503000000020004" pitchFamily="50" charset="0"/>
                  <a:ea typeface="Inter" panose="02000503000000020004" pitchFamily="50" charset="0"/>
                  <a:cs typeface="Inter" panose="02000503000000020004" pitchFamily="50" charset="0"/>
                </a:rPr>
                <a:t>КОЛИЧЕСТВО НОМЕРОВ – </a:t>
              </a:r>
              <a:r>
                <a:rPr lang="ru-RU" sz="1400" b="1" dirty="0">
                  <a:solidFill>
                    <a:srgbClr val="F07D00"/>
                  </a:solidFill>
                  <a:latin typeface="Inter" panose="02000503000000020004" pitchFamily="50" charset="0"/>
                  <a:ea typeface="Inter" panose="02000503000000020004" pitchFamily="50" charset="0"/>
                  <a:cs typeface="Inter" panose="02000503000000020004" pitchFamily="50" charset="0"/>
                </a:rPr>
                <a:t>120</a:t>
              </a:r>
            </a:p>
            <a:p>
              <a:pPr algn="ctr"/>
              <a:endParaRPr lang="ru-RU" sz="1100" dirty="0" smtClean="0">
                <a:latin typeface="Inter 18pt ExtraBold" panose="02000503000000020004" pitchFamily="2" charset="0"/>
                <a:ea typeface="Inter 18pt ExtraBold" panose="02000503000000020004" pitchFamily="2" charset="0"/>
              </a:endParaRPr>
            </a:p>
          </p:txBody>
        </p:sp>
      </p:grpSp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6"/>
          <a:srcRect l="49747" t="19630" r="22500" b="21111"/>
          <a:stretch/>
        </p:blipFill>
        <p:spPr>
          <a:xfrm>
            <a:off x="6400800" y="2505759"/>
            <a:ext cx="3276600" cy="3971242"/>
          </a:xfrm>
          <a:prstGeom prst="roundRect">
            <a:avLst/>
          </a:prstGeom>
        </p:spPr>
      </p:pic>
      <p:grpSp>
        <p:nvGrpSpPr>
          <p:cNvPr id="35" name="Группа 34"/>
          <p:cNvGrpSpPr/>
          <p:nvPr/>
        </p:nvGrpSpPr>
        <p:grpSpPr>
          <a:xfrm>
            <a:off x="8305800" y="6096906"/>
            <a:ext cx="2786743" cy="761094"/>
            <a:chOff x="764520" y="6111419"/>
            <a:chExt cx="2786743" cy="761094"/>
          </a:xfrm>
        </p:grpSpPr>
        <p:sp>
          <p:nvSpPr>
            <p:cNvPr id="37" name="Пятиугольник 36"/>
            <p:cNvSpPr/>
            <p:nvPr/>
          </p:nvSpPr>
          <p:spPr>
            <a:xfrm rot="16200000">
              <a:off x="1777345" y="5098594"/>
              <a:ext cx="761094" cy="2786743"/>
            </a:xfrm>
            <a:prstGeom prst="homePlate">
              <a:avLst/>
            </a:prstGeom>
            <a:solidFill>
              <a:srgbClr val="F07D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39" name="TextBox 38"/>
            <p:cNvSpPr txBox="1"/>
            <p:nvPr/>
          </p:nvSpPr>
          <p:spPr>
            <a:xfrm>
              <a:off x="1069320" y="6417727"/>
              <a:ext cx="22098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ru-RU" b="1" dirty="0" smtClean="0">
                  <a:solidFill>
                    <a:schemeClr val="bg1"/>
                  </a:solidFill>
                  <a:latin typeface="Inter 18pt ExtraBold" panose="02000503000000020004" pitchFamily="2" charset="0"/>
                  <a:ea typeface="Inter 18pt ExtraBold" panose="02000503000000020004" pitchFamily="2" charset="0"/>
                </a:rPr>
                <a:t>РЕАЛИЗУЕТСЯ</a:t>
              </a:r>
              <a:endParaRPr lang="ru-RU" b="1" dirty="0">
                <a:solidFill>
                  <a:schemeClr val="bg1"/>
                </a:solidFill>
                <a:latin typeface="Inter 18pt ExtraBold" panose="02000503000000020004" pitchFamily="2" charset="0"/>
                <a:ea typeface="Inter 18pt ExtraBold" panose="02000503000000020004" pitchFamily="2" charset="0"/>
              </a:endParaRPr>
            </a:p>
          </p:txBody>
        </p:sp>
      </p:grpSp>
      <p:grpSp>
        <p:nvGrpSpPr>
          <p:cNvPr id="13" name="Группа 12"/>
          <p:cNvGrpSpPr/>
          <p:nvPr/>
        </p:nvGrpSpPr>
        <p:grpSpPr>
          <a:xfrm>
            <a:off x="2990117" y="4892934"/>
            <a:ext cx="4503636" cy="1464845"/>
            <a:chOff x="889299" y="4897611"/>
            <a:chExt cx="4503636" cy="1464845"/>
          </a:xfrm>
        </p:grpSpPr>
        <p:grpSp>
          <p:nvGrpSpPr>
            <p:cNvPr id="7" name="Группа 6"/>
            <p:cNvGrpSpPr/>
            <p:nvPr/>
          </p:nvGrpSpPr>
          <p:grpSpPr>
            <a:xfrm>
              <a:off x="1324771" y="4897611"/>
              <a:ext cx="4068164" cy="1464845"/>
              <a:chOff x="8547998" y="3207485"/>
              <a:chExt cx="3491602" cy="5956338"/>
            </a:xfrm>
          </p:grpSpPr>
          <p:sp>
            <p:nvSpPr>
              <p:cNvPr id="29" name="Скругленный прямоугольник 28"/>
              <p:cNvSpPr/>
              <p:nvPr/>
            </p:nvSpPr>
            <p:spPr>
              <a:xfrm>
                <a:off x="8547998" y="3207485"/>
                <a:ext cx="2357347" cy="5956338"/>
              </a:xfrm>
              <a:prstGeom prst="roundRect">
                <a:avLst/>
              </a:prstGeom>
              <a:solidFill>
                <a:srgbClr val="05828C"/>
              </a:solidFill>
              <a:ln w="127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endParaRPr lang="ru-RU" sz="1100" dirty="0">
                  <a:solidFill>
                    <a:srgbClr val="05828C"/>
                  </a:solidFill>
                  <a:latin typeface="Inter" panose="02000503000000020004" pitchFamily="2" charset="0"/>
                  <a:ea typeface="Inter" panose="02000503000000020004" pitchFamily="2" charset="0"/>
                </a:endParaRPr>
              </a:p>
            </p:txBody>
          </p:sp>
          <p:sp>
            <p:nvSpPr>
              <p:cNvPr id="4" name="Прямоугольник 3"/>
              <p:cNvSpPr/>
              <p:nvPr/>
            </p:nvSpPr>
            <p:spPr>
              <a:xfrm>
                <a:off x="8913004" y="3352801"/>
                <a:ext cx="3126596" cy="59992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endParaRPr lang="ru-RU" sz="1100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</a:endParaRPr>
              </a:p>
              <a:p>
                <a:endParaRPr lang="ru-RU" sz="1100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</a:endParaRPr>
              </a:p>
            </p:txBody>
          </p:sp>
        </p:grpSp>
        <p:sp>
          <p:nvSpPr>
            <p:cNvPr id="40" name="Шеврон 39"/>
            <p:cNvSpPr/>
            <p:nvPr/>
          </p:nvSpPr>
          <p:spPr>
            <a:xfrm>
              <a:off x="889299" y="5210836"/>
              <a:ext cx="537902" cy="534373"/>
            </a:xfrm>
            <a:prstGeom prst="chevron">
              <a:avLst>
                <a:gd name="adj" fmla="val 31011"/>
              </a:avLst>
            </a:prstGeom>
            <a:solidFill>
              <a:srgbClr val="F07D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>
                <a:solidFill>
                  <a:schemeClr val="tx1"/>
                </a:solidFill>
              </a:endParaRPr>
            </a:p>
          </p:txBody>
        </p:sp>
        <p:sp>
          <p:nvSpPr>
            <p:cNvPr id="31" name="Прямоугольник 30"/>
            <p:cNvSpPr/>
            <p:nvPr/>
          </p:nvSpPr>
          <p:spPr>
            <a:xfrm>
              <a:off x="1604072" y="4933349"/>
              <a:ext cx="2616187" cy="138499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endParaRPr lang="ru-RU" sz="1400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endParaRPr>
            </a:p>
            <a:p>
              <a:r>
                <a:rPr lang="ru-RU" sz="1400" b="1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ведутся переговоры </a:t>
              </a:r>
            </a:p>
            <a:p>
              <a:r>
                <a:rPr lang="ru-RU" sz="1400" b="1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с АО «Космос Отель Групп» о запуске гостиницы</a:t>
              </a:r>
              <a:endParaRPr lang="ru-RU" sz="1400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endParaRPr>
            </a:p>
            <a:p>
              <a:endParaRPr lang="ru-RU" sz="1400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endParaRPr>
            </a:p>
          </p:txBody>
        </p:sp>
      </p:grpSp>
      <p:pic>
        <p:nvPicPr>
          <p:cNvPr id="14" name="Рисунок 1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0397" y="5068682"/>
            <a:ext cx="2081120" cy="809325"/>
          </a:xfrm>
          <a:prstGeom prst="roundRect">
            <a:avLst/>
          </a:prstGeom>
        </p:spPr>
      </p:pic>
    </p:spTree>
    <p:extLst>
      <p:ext uri="{BB962C8B-B14F-4D97-AF65-F5344CB8AC3E}">
        <p14:creationId xmlns:p14="http://schemas.microsoft.com/office/powerpoint/2010/main" val="2317450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Полилиния 15"/>
          <p:cNvSpPr/>
          <p:nvPr/>
        </p:nvSpPr>
        <p:spPr>
          <a:xfrm>
            <a:off x="-1" y="3"/>
            <a:ext cx="8305801" cy="990598"/>
          </a:xfrm>
          <a:custGeom>
            <a:avLst/>
            <a:gdLst>
              <a:gd name="connsiteX0" fmla="*/ 0 w 8325377"/>
              <a:gd name="connsiteY0" fmla="*/ 0 h 1401743"/>
              <a:gd name="connsiteX1" fmla="*/ 8325377 w 8325377"/>
              <a:gd name="connsiteY1" fmla="*/ 0 h 1401743"/>
              <a:gd name="connsiteX2" fmla="*/ 8325377 w 8325377"/>
              <a:gd name="connsiteY2" fmla="*/ 706391 h 1401743"/>
              <a:gd name="connsiteX3" fmla="*/ 8311251 w 8325377"/>
              <a:gd name="connsiteY3" fmla="*/ 846520 h 1401743"/>
              <a:gd name="connsiteX4" fmla="*/ 7630015 w 8325377"/>
              <a:gd name="connsiteY4" fmla="*/ 1401743 h 1401743"/>
              <a:gd name="connsiteX5" fmla="*/ 0 w 8325377"/>
              <a:gd name="connsiteY5" fmla="*/ 1401743 h 1401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25377" h="1401743">
                <a:moveTo>
                  <a:pt x="0" y="0"/>
                </a:moveTo>
                <a:lnTo>
                  <a:pt x="8325377" y="0"/>
                </a:lnTo>
                <a:lnTo>
                  <a:pt x="8325377" y="706391"/>
                </a:lnTo>
                <a:lnTo>
                  <a:pt x="8311251" y="846520"/>
                </a:lnTo>
                <a:cubicBezTo>
                  <a:pt x="8246411" y="1163385"/>
                  <a:pt x="7966048" y="1401743"/>
                  <a:pt x="7630015" y="1401743"/>
                </a:cubicBezTo>
                <a:lnTo>
                  <a:pt x="0" y="1401743"/>
                </a:lnTo>
                <a:close/>
              </a:path>
            </a:pathLst>
          </a:custGeom>
          <a:solidFill>
            <a:srgbClr val="0582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8" name="Рисунок 1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116" y="177694"/>
            <a:ext cx="533400" cy="650831"/>
          </a:xfrm>
          <a:prstGeom prst="rect">
            <a:avLst/>
          </a:prstGeom>
        </p:spPr>
      </p:pic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F6DA7AA0-6CFC-424D-AA3F-A7A9912653A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29800" y="303055"/>
            <a:ext cx="1848055" cy="366557"/>
          </a:xfrm>
          <a:prstGeom prst="rect">
            <a:avLst/>
          </a:prstGeom>
        </p:spPr>
      </p:pic>
      <p:sp>
        <p:nvSpPr>
          <p:cNvPr id="23" name="TextBox 22"/>
          <p:cNvSpPr txBox="1"/>
          <p:nvPr/>
        </p:nvSpPr>
        <p:spPr>
          <a:xfrm>
            <a:off x="228600" y="1101483"/>
            <a:ext cx="8077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b="1" dirty="0" smtClean="0">
                <a:solidFill>
                  <a:srgbClr val="F07D00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ВЕКТОР «ПРЕДПРИНИМАТЕЛЬСТВО И ТУРИЗМ»</a:t>
            </a:r>
            <a:endParaRPr lang="ru-RU" sz="2000" b="1" dirty="0">
              <a:solidFill>
                <a:srgbClr val="F07D00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1834442" y="303055"/>
            <a:ext cx="57855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2000" b="1" dirty="0" smtClean="0">
                <a:solidFill>
                  <a:schemeClr val="bg1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НАПРАВЛЕНИЕ «ИННОВАЦИОННАЯ ЭКОНОМИКА»</a:t>
            </a:r>
            <a:endParaRPr lang="ru-RU" sz="2000" b="1" dirty="0">
              <a:solidFill>
                <a:schemeClr val="bg1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775" y="2594311"/>
            <a:ext cx="2927577" cy="4128180"/>
          </a:xfrm>
          <a:prstGeom prst="roundRect">
            <a:avLst>
              <a:gd name="adj" fmla="val 12783"/>
            </a:avLst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3614" y="1542258"/>
            <a:ext cx="4818386" cy="5067223"/>
          </a:xfrm>
          <a:prstGeom prst="roundRect">
            <a:avLst>
              <a:gd name="adj" fmla="val 0"/>
            </a:avLst>
          </a:prstGeom>
        </p:spPr>
      </p:pic>
      <p:grpSp>
        <p:nvGrpSpPr>
          <p:cNvPr id="25" name="Группа 24"/>
          <p:cNvGrpSpPr/>
          <p:nvPr/>
        </p:nvGrpSpPr>
        <p:grpSpPr>
          <a:xfrm>
            <a:off x="228600" y="1519285"/>
            <a:ext cx="6781800" cy="998826"/>
            <a:chOff x="276224" y="1676400"/>
            <a:chExt cx="6781800" cy="998826"/>
          </a:xfrm>
        </p:grpSpPr>
        <p:sp>
          <p:nvSpPr>
            <p:cNvPr id="26" name="Скругленный прямоугольник 25"/>
            <p:cNvSpPr/>
            <p:nvPr/>
          </p:nvSpPr>
          <p:spPr>
            <a:xfrm>
              <a:off x="304799" y="1676400"/>
              <a:ext cx="6753225" cy="998826"/>
            </a:xfrm>
            <a:prstGeom prst="roundRect">
              <a:avLst/>
            </a:prstGeom>
            <a:solidFill>
              <a:srgbClr val="05828C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7" name="Прямоугольник 26"/>
            <p:cNvSpPr/>
            <p:nvPr/>
          </p:nvSpPr>
          <p:spPr>
            <a:xfrm>
              <a:off x="276224" y="2045732"/>
              <a:ext cx="6536472" cy="5632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85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ru-RU" sz="1800" b="1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«Развитие немуниципального сектора </a:t>
              </a:r>
            </a:p>
            <a:p>
              <a:pPr marL="0" marR="0" lvl="0" indent="0" algn="ctr" defTabSz="914400" eaLnBrk="1" fontAlgn="auto" latinLnBrk="0" hangingPunct="1">
                <a:lnSpc>
                  <a:spcPct val="85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ru-RU" sz="1800" b="1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по предоставлению услуг в социальной сфере»</a:t>
              </a:r>
              <a:endParaRPr kumimoji="0" lang="ru-RU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endParaRPr>
            </a:p>
          </p:txBody>
        </p:sp>
        <p:sp>
          <p:nvSpPr>
            <p:cNvPr id="28" name="TextBox 27"/>
            <p:cNvSpPr txBox="1"/>
            <p:nvPr/>
          </p:nvSpPr>
          <p:spPr>
            <a:xfrm>
              <a:off x="1812525" y="1752600"/>
              <a:ext cx="346387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ru-RU" sz="1800" b="1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nter" panose="02000503000000020004" pitchFamily="2" charset="0"/>
                  <a:ea typeface="Inter" panose="02000503000000020004" pitchFamily="2" charset="0"/>
                </a:rPr>
                <a:t>ФЛАГМАНСКИЙ ПРОЕКТ</a:t>
              </a:r>
              <a:endParaRPr kumimoji="0" lang="ru-RU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nter" panose="02000503000000020004" pitchFamily="2" charset="0"/>
                <a:ea typeface="Inter" panose="02000503000000020004" pitchFamily="2" charset="0"/>
              </a:endParaRPr>
            </a:p>
          </p:txBody>
        </p:sp>
      </p:grpSp>
      <p:pic>
        <p:nvPicPr>
          <p:cNvPr id="5" name="Рисунок 4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44" t="5735" r="25560" b="18642"/>
          <a:stretch/>
        </p:blipFill>
        <p:spPr>
          <a:xfrm>
            <a:off x="3442013" y="3505200"/>
            <a:ext cx="4190687" cy="2776274"/>
          </a:xfrm>
          <a:prstGeom prst="roundRect">
            <a:avLst/>
          </a:prstGeom>
        </p:spPr>
      </p:pic>
    </p:spTree>
    <p:extLst>
      <p:ext uri="{BB962C8B-B14F-4D97-AF65-F5344CB8AC3E}">
        <p14:creationId xmlns:p14="http://schemas.microsoft.com/office/powerpoint/2010/main" val="2135077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Полилиния 15"/>
          <p:cNvSpPr/>
          <p:nvPr/>
        </p:nvSpPr>
        <p:spPr>
          <a:xfrm>
            <a:off x="-1" y="3"/>
            <a:ext cx="8305801" cy="990598"/>
          </a:xfrm>
          <a:custGeom>
            <a:avLst/>
            <a:gdLst>
              <a:gd name="connsiteX0" fmla="*/ 0 w 8325377"/>
              <a:gd name="connsiteY0" fmla="*/ 0 h 1401743"/>
              <a:gd name="connsiteX1" fmla="*/ 8325377 w 8325377"/>
              <a:gd name="connsiteY1" fmla="*/ 0 h 1401743"/>
              <a:gd name="connsiteX2" fmla="*/ 8325377 w 8325377"/>
              <a:gd name="connsiteY2" fmla="*/ 706391 h 1401743"/>
              <a:gd name="connsiteX3" fmla="*/ 8311251 w 8325377"/>
              <a:gd name="connsiteY3" fmla="*/ 846520 h 1401743"/>
              <a:gd name="connsiteX4" fmla="*/ 7630015 w 8325377"/>
              <a:gd name="connsiteY4" fmla="*/ 1401743 h 1401743"/>
              <a:gd name="connsiteX5" fmla="*/ 0 w 8325377"/>
              <a:gd name="connsiteY5" fmla="*/ 1401743 h 1401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25377" h="1401743">
                <a:moveTo>
                  <a:pt x="0" y="0"/>
                </a:moveTo>
                <a:lnTo>
                  <a:pt x="8325377" y="0"/>
                </a:lnTo>
                <a:lnTo>
                  <a:pt x="8325377" y="706391"/>
                </a:lnTo>
                <a:lnTo>
                  <a:pt x="8311251" y="846520"/>
                </a:lnTo>
                <a:cubicBezTo>
                  <a:pt x="8246411" y="1163385"/>
                  <a:pt x="7966048" y="1401743"/>
                  <a:pt x="7630015" y="1401743"/>
                </a:cubicBezTo>
                <a:lnTo>
                  <a:pt x="0" y="1401743"/>
                </a:lnTo>
                <a:close/>
              </a:path>
            </a:pathLst>
          </a:custGeom>
          <a:solidFill>
            <a:srgbClr val="0582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8" name="Рисунок 1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116" y="177694"/>
            <a:ext cx="533400" cy="650831"/>
          </a:xfrm>
          <a:prstGeom prst="rect">
            <a:avLst/>
          </a:prstGeom>
        </p:spPr>
      </p:pic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F6DA7AA0-6CFC-424D-AA3F-A7A9912653A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29800" y="303055"/>
            <a:ext cx="1848055" cy="366557"/>
          </a:xfrm>
          <a:prstGeom prst="rect">
            <a:avLst/>
          </a:prstGeom>
        </p:spPr>
      </p:pic>
      <p:sp>
        <p:nvSpPr>
          <p:cNvPr id="23" name="TextBox 22"/>
          <p:cNvSpPr txBox="1"/>
          <p:nvPr/>
        </p:nvSpPr>
        <p:spPr>
          <a:xfrm>
            <a:off x="228600" y="1101483"/>
            <a:ext cx="6934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b="1" dirty="0" smtClean="0">
                <a:solidFill>
                  <a:srgbClr val="F07D00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ВЕКТОР «ПРЕДПРИНИМАТЕЛЬСТВО И ТУРИЗМ»</a:t>
            </a:r>
            <a:endParaRPr lang="ru-RU" sz="2000" b="1" dirty="0">
              <a:solidFill>
                <a:srgbClr val="F07D00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1834442" y="303055"/>
            <a:ext cx="57855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2000" b="1" dirty="0" smtClean="0">
                <a:solidFill>
                  <a:schemeClr val="bg1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НАПРАВЛЕНИЕ «ИННОВАЦИОННАЯ ЭКОНОМИКА»</a:t>
            </a:r>
            <a:endParaRPr lang="ru-RU" sz="2000" b="1" dirty="0">
              <a:solidFill>
                <a:schemeClr val="bg1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grpSp>
        <p:nvGrpSpPr>
          <p:cNvPr id="3" name="Группа 2"/>
          <p:cNvGrpSpPr/>
          <p:nvPr/>
        </p:nvGrpSpPr>
        <p:grpSpPr>
          <a:xfrm>
            <a:off x="304800" y="2761588"/>
            <a:ext cx="6477000" cy="1185484"/>
            <a:chOff x="6492377" y="1744623"/>
            <a:chExt cx="5029200" cy="1185484"/>
          </a:xfrm>
        </p:grpSpPr>
        <p:sp>
          <p:nvSpPr>
            <p:cNvPr id="10" name="Скругленный прямоугольник 9"/>
            <p:cNvSpPr/>
            <p:nvPr/>
          </p:nvSpPr>
          <p:spPr>
            <a:xfrm>
              <a:off x="6492377" y="1744623"/>
              <a:ext cx="5029200" cy="1185484"/>
            </a:xfrm>
            <a:prstGeom prst="roundRect">
              <a:avLst/>
            </a:prstGeom>
            <a:solidFill>
              <a:srgbClr val="EFF6FD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ru-RU" sz="1100" dirty="0">
                <a:solidFill>
                  <a:srgbClr val="05828C"/>
                </a:solidFill>
                <a:latin typeface="Inter" panose="02000503000000020004" pitchFamily="2" charset="0"/>
                <a:ea typeface="Inter" panose="02000503000000020004" pitchFamily="2" charset="0"/>
              </a:endParaRPr>
            </a:p>
          </p:txBody>
        </p:sp>
        <p:sp>
          <p:nvSpPr>
            <p:cNvPr id="11" name="Прямоугольник 10"/>
            <p:cNvSpPr/>
            <p:nvPr/>
          </p:nvSpPr>
          <p:spPr>
            <a:xfrm>
              <a:off x="6589754" y="1865611"/>
              <a:ext cx="4931823" cy="97872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>
                <a:lnSpc>
                  <a:spcPct val="90000"/>
                </a:lnSpc>
              </a:pPr>
              <a:r>
                <a:rPr lang="ru-RU" sz="1400" b="1" dirty="0" smtClean="0">
                  <a:solidFill>
                    <a:srgbClr val="F07D00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В 2025 ГОДУ ВВЕДЕНА НОВАЯ МЕРА ФИНАНСОВОЙ ПОДДЕРЖКИ:</a:t>
              </a:r>
              <a:r>
                <a:rPr lang="ru-RU" sz="1400" dirty="0" smtClean="0">
                  <a:solidFill>
                    <a:schemeClr val="tx1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 </a:t>
              </a:r>
            </a:p>
            <a:p>
              <a:pPr>
                <a:lnSpc>
                  <a:spcPct val="90000"/>
                </a:lnSpc>
              </a:pPr>
              <a:endParaRPr lang="ru-RU" sz="800" dirty="0">
                <a:solidFill>
                  <a:schemeClr val="tx1"/>
                </a:solidFill>
                <a:latin typeface="Inter" panose="02000503000000020004" pitchFamily="2" charset="0"/>
                <a:ea typeface="Inter" panose="02000503000000020004" pitchFamily="2" charset="0"/>
              </a:endParaRPr>
            </a:p>
            <a:p>
              <a:pPr>
                <a:lnSpc>
                  <a:spcPct val="90000"/>
                </a:lnSpc>
              </a:pPr>
              <a:r>
                <a:rPr lang="ru-RU" sz="1400" dirty="0" smtClean="0">
                  <a:solidFill>
                    <a:schemeClr val="tx1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СУБСИДИЯ НА ФИНАНСОВОЕ ОБЕСПЕЧЕНИЕ ЗАТРАТ ПРЕДПРИНИМАТЕЛЯМ В СФЕРЕ СОЦИАЛЬНОГО ПРЕДПРИНИМАТЕЛЬСТВА</a:t>
              </a:r>
            </a:p>
          </p:txBody>
        </p:sp>
      </p:grpSp>
      <p:sp>
        <p:nvSpPr>
          <p:cNvPr id="15" name="TextBox 14"/>
          <p:cNvSpPr txBox="1"/>
          <p:nvPr/>
        </p:nvSpPr>
        <p:spPr>
          <a:xfrm>
            <a:off x="430210" y="4138145"/>
            <a:ext cx="6732590" cy="24637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ct val="85000"/>
              </a:lnSpc>
            </a:pPr>
            <a:r>
              <a:rPr lang="ru-RU" sz="1400" b="1" dirty="0" smtClean="0">
                <a:solidFill>
                  <a:srgbClr val="2A7078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ПОДДЕРЖАНЫ </a:t>
            </a:r>
            <a:r>
              <a:rPr lang="ru-RU" sz="1600" b="1" dirty="0" smtClean="0">
                <a:solidFill>
                  <a:srgbClr val="F07D00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9 ПРОЕКТОВ </a:t>
            </a:r>
            <a:r>
              <a:rPr lang="ru-RU" sz="1400" b="1" dirty="0" smtClean="0">
                <a:solidFill>
                  <a:srgbClr val="2A7078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НА СУММУ </a:t>
            </a:r>
            <a:r>
              <a:rPr lang="ru-RU" sz="1600" b="1" dirty="0" smtClean="0">
                <a:solidFill>
                  <a:srgbClr val="F07D00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7,3 МЛН </a:t>
            </a:r>
            <a:r>
              <a:rPr lang="ru-RU" sz="1400" b="1" dirty="0" smtClean="0">
                <a:solidFill>
                  <a:srgbClr val="2A7078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РУБЛЕЙ:</a:t>
            </a:r>
            <a:endParaRPr lang="en-US" sz="1100" b="1" dirty="0" smtClean="0">
              <a:solidFill>
                <a:srgbClr val="2A7078"/>
              </a:solidFill>
              <a:latin typeface="Inter" panose="02000503000000020004" pitchFamily="2" charset="0"/>
              <a:ea typeface="Inter" panose="02000503000000020004" pitchFamily="2" charset="0"/>
              <a:cs typeface="Calibri" panose="020F0502020204030204" pitchFamily="34" charset="0"/>
            </a:endParaRPr>
          </a:p>
          <a:p>
            <a:pPr algn="l">
              <a:lnSpc>
                <a:spcPct val="85000"/>
              </a:lnSpc>
            </a:pPr>
            <a:endParaRPr lang="en-US" sz="1000" dirty="0" smtClean="0">
              <a:latin typeface="Inter 18pt ExtraBold" panose="02000503000000020004" pitchFamily="2" charset="0"/>
              <a:ea typeface="Inter 18pt ExtraBold" panose="02000503000000020004" pitchFamily="2" charset="0"/>
              <a:cs typeface="Calibri" panose="020F0502020204030204" pitchFamily="34" charset="0"/>
            </a:endParaRPr>
          </a:p>
          <a:p>
            <a:pPr algn="l">
              <a:lnSpc>
                <a:spcPct val="110000"/>
              </a:lnSpc>
            </a:pPr>
            <a:r>
              <a:rPr lang="ru-RU" sz="1200" dirty="0" smtClean="0">
                <a:solidFill>
                  <a:schemeClr val="tx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1. КЛУБ ГРУДНИЧКОВОГО ПЛАВАНИЯ</a:t>
            </a:r>
          </a:p>
          <a:p>
            <a:pPr algn="l">
              <a:lnSpc>
                <a:spcPct val="110000"/>
              </a:lnSpc>
            </a:pPr>
            <a:r>
              <a:rPr lang="ru-RU" sz="1200" dirty="0" smtClean="0">
                <a:solidFill>
                  <a:schemeClr val="tx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2. ЦЕНТР ФИЗИЧЕСКОГО РАЗВИТИЯ (ФУТБОЛ, ПЛАВАНИЕ)</a:t>
            </a:r>
          </a:p>
          <a:p>
            <a:pPr algn="l">
              <a:lnSpc>
                <a:spcPct val="110000"/>
              </a:lnSpc>
            </a:pPr>
            <a:r>
              <a:rPr lang="ru-RU" sz="1200" dirty="0" smtClean="0">
                <a:solidFill>
                  <a:schemeClr val="tx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3. ЦЕНТР НЕВРОЛОГИИ И МЕДИЦИНЫ СНА</a:t>
            </a:r>
          </a:p>
          <a:p>
            <a:pPr algn="l">
              <a:lnSpc>
                <a:spcPct val="110000"/>
              </a:lnSpc>
            </a:pPr>
            <a:r>
              <a:rPr lang="ru-RU" sz="1200" dirty="0" smtClean="0">
                <a:solidFill>
                  <a:schemeClr val="tx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4. КЛИНИКА ОЗДОРОВИТЕЛЬНОГО И ВОССТАНОВИТЕЛЬНОГО ЛЕЧЕНИЯ</a:t>
            </a:r>
          </a:p>
          <a:p>
            <a:pPr algn="l">
              <a:lnSpc>
                <a:spcPct val="110000"/>
              </a:lnSpc>
            </a:pPr>
            <a:r>
              <a:rPr lang="ru-RU" sz="1200" dirty="0" smtClean="0">
                <a:solidFill>
                  <a:schemeClr val="tx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5. ЦЕНТР ВСЕСТОРОННЕГО РАЗВИТИЯ ДЕТЕЙ</a:t>
            </a:r>
          </a:p>
          <a:p>
            <a:pPr algn="l">
              <a:lnSpc>
                <a:spcPct val="110000"/>
              </a:lnSpc>
            </a:pPr>
            <a:r>
              <a:rPr lang="ru-RU" sz="1200" dirty="0" smtClean="0">
                <a:solidFill>
                  <a:schemeClr val="tx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6. СПОРТИВНЫЙ КЛУБ ДЛЯ ДЕТЕЙ (КАРАТЭ, ТАЙСКИЙ БОКС, НАСТОЛЬНЫЙ ТЕННИС)</a:t>
            </a:r>
          </a:p>
          <a:p>
            <a:pPr algn="l">
              <a:lnSpc>
                <a:spcPct val="110000"/>
              </a:lnSpc>
            </a:pPr>
            <a:r>
              <a:rPr lang="ru-RU" sz="1200" dirty="0" smtClean="0">
                <a:solidFill>
                  <a:schemeClr val="tx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7. ДЕТСКАЯ МЕДИАСТУДИЯ</a:t>
            </a:r>
          </a:p>
          <a:p>
            <a:pPr algn="l">
              <a:lnSpc>
                <a:spcPct val="110000"/>
              </a:lnSpc>
            </a:pPr>
            <a:r>
              <a:rPr lang="ru-RU" sz="1200" dirty="0" smtClean="0">
                <a:solidFill>
                  <a:schemeClr val="tx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8. ЦЕНТР СЛУХА</a:t>
            </a:r>
          </a:p>
          <a:p>
            <a:pPr algn="l">
              <a:lnSpc>
                <a:spcPct val="110000"/>
              </a:lnSpc>
            </a:pPr>
            <a:r>
              <a:rPr lang="ru-RU" sz="1200" dirty="0" smtClean="0">
                <a:solidFill>
                  <a:schemeClr val="tx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9. ЦЕНТР РАЗВИТИЯ ЭКСТРЕМАЛЬНЫХ ВИДОВ СПОРТА</a:t>
            </a:r>
            <a:endParaRPr lang="ru-RU" sz="1200" dirty="0">
              <a:solidFill>
                <a:schemeClr val="tx1"/>
              </a:solidFill>
              <a:latin typeface="Inter" panose="02000503000000020004" pitchFamily="2" charset="0"/>
              <a:ea typeface="Inter" panose="02000503000000020004" pitchFamily="2" charset="0"/>
              <a:cs typeface="Calibri" panose="020F0502020204030204" pitchFamily="34" charset="0"/>
            </a:endParaRP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5"/>
          <a:srcRect l="32724" t="12054" r="33298" b="14003"/>
          <a:stretch/>
        </p:blipFill>
        <p:spPr>
          <a:xfrm>
            <a:off x="7062462" y="1267441"/>
            <a:ext cx="5061146" cy="5327521"/>
          </a:xfrm>
          <a:prstGeom prst="rect">
            <a:avLst/>
          </a:prstGeom>
        </p:spPr>
      </p:pic>
      <p:grpSp>
        <p:nvGrpSpPr>
          <p:cNvPr id="17" name="Группа 16"/>
          <p:cNvGrpSpPr/>
          <p:nvPr/>
        </p:nvGrpSpPr>
        <p:grpSpPr>
          <a:xfrm>
            <a:off x="228600" y="1519285"/>
            <a:ext cx="6781800" cy="998826"/>
            <a:chOff x="276224" y="1676400"/>
            <a:chExt cx="6781800" cy="998826"/>
          </a:xfrm>
        </p:grpSpPr>
        <p:sp>
          <p:nvSpPr>
            <p:cNvPr id="19" name="Скругленный прямоугольник 18"/>
            <p:cNvSpPr/>
            <p:nvPr/>
          </p:nvSpPr>
          <p:spPr>
            <a:xfrm>
              <a:off x="304799" y="1676400"/>
              <a:ext cx="6753225" cy="998826"/>
            </a:xfrm>
            <a:prstGeom prst="roundRect">
              <a:avLst/>
            </a:prstGeom>
            <a:solidFill>
              <a:srgbClr val="05828C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0" name="Прямоугольник 19"/>
            <p:cNvSpPr/>
            <p:nvPr/>
          </p:nvSpPr>
          <p:spPr>
            <a:xfrm>
              <a:off x="276224" y="2045732"/>
              <a:ext cx="6536472" cy="5632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85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ru-RU" sz="1800" b="1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«Развитие немуниципального сектора </a:t>
              </a:r>
            </a:p>
            <a:p>
              <a:pPr marL="0" marR="0" lvl="0" indent="0" algn="ctr" defTabSz="914400" eaLnBrk="1" fontAlgn="auto" latinLnBrk="0" hangingPunct="1">
                <a:lnSpc>
                  <a:spcPct val="85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ru-RU" sz="1800" b="1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по предоставлению услуг в социальной сфере»</a:t>
              </a:r>
              <a:endParaRPr kumimoji="0" lang="ru-RU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endParaRPr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1812525" y="1752600"/>
              <a:ext cx="346387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ru-RU" sz="1800" b="1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nter" panose="02000503000000020004" pitchFamily="2" charset="0"/>
                  <a:ea typeface="Inter" panose="02000503000000020004" pitchFamily="2" charset="0"/>
                </a:rPr>
                <a:t>ФЛАГМАНСКИЙ ПРОЕКТ</a:t>
              </a:r>
              <a:endParaRPr kumimoji="0" lang="ru-RU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nter" panose="02000503000000020004" pitchFamily="2" charset="0"/>
                <a:ea typeface="Inter" panose="02000503000000020004" pitchFamily="2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2739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s://sun9-71.userapi.com/s/v1/ig2/KGcj6kOmVYOv0eiHmrLMs-I0U1uICkH4mySP1RIn34g4_Yh3vbOgCdypVsV_68YlLggV4tFVZppR_ttg8E2w7ODH.jpg?quality=95&amp;as=32x24,48x36,72x54,108x81,160x120,240x180,360x270,480x360,540x405,640x480,720x540,1080x810,1280x960,1440x1080,2560x1920&amp;from=bu&amp;cs=2560x0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20" t="18622" r="12827" b="22520"/>
          <a:stretch/>
        </p:blipFill>
        <p:spPr bwMode="auto">
          <a:xfrm>
            <a:off x="5787915" y="3543573"/>
            <a:ext cx="2893112" cy="1963183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Полилиния 15"/>
          <p:cNvSpPr/>
          <p:nvPr/>
        </p:nvSpPr>
        <p:spPr>
          <a:xfrm>
            <a:off x="-1" y="3"/>
            <a:ext cx="8305801" cy="990598"/>
          </a:xfrm>
          <a:custGeom>
            <a:avLst/>
            <a:gdLst>
              <a:gd name="connsiteX0" fmla="*/ 0 w 8325377"/>
              <a:gd name="connsiteY0" fmla="*/ 0 h 1401743"/>
              <a:gd name="connsiteX1" fmla="*/ 8325377 w 8325377"/>
              <a:gd name="connsiteY1" fmla="*/ 0 h 1401743"/>
              <a:gd name="connsiteX2" fmla="*/ 8325377 w 8325377"/>
              <a:gd name="connsiteY2" fmla="*/ 706391 h 1401743"/>
              <a:gd name="connsiteX3" fmla="*/ 8311251 w 8325377"/>
              <a:gd name="connsiteY3" fmla="*/ 846520 h 1401743"/>
              <a:gd name="connsiteX4" fmla="*/ 7630015 w 8325377"/>
              <a:gd name="connsiteY4" fmla="*/ 1401743 h 1401743"/>
              <a:gd name="connsiteX5" fmla="*/ 0 w 8325377"/>
              <a:gd name="connsiteY5" fmla="*/ 1401743 h 1401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25377" h="1401743">
                <a:moveTo>
                  <a:pt x="0" y="0"/>
                </a:moveTo>
                <a:lnTo>
                  <a:pt x="8325377" y="0"/>
                </a:lnTo>
                <a:lnTo>
                  <a:pt x="8325377" y="706391"/>
                </a:lnTo>
                <a:lnTo>
                  <a:pt x="8311251" y="846520"/>
                </a:lnTo>
                <a:cubicBezTo>
                  <a:pt x="8246411" y="1163385"/>
                  <a:pt x="7966048" y="1401743"/>
                  <a:pt x="7630015" y="1401743"/>
                </a:cubicBezTo>
                <a:lnTo>
                  <a:pt x="0" y="1401743"/>
                </a:lnTo>
                <a:close/>
              </a:path>
            </a:pathLst>
          </a:custGeom>
          <a:solidFill>
            <a:srgbClr val="0582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8" name="Рисунок 1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116" y="177694"/>
            <a:ext cx="533400" cy="650831"/>
          </a:xfrm>
          <a:prstGeom prst="rect">
            <a:avLst/>
          </a:prstGeom>
        </p:spPr>
      </p:pic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F6DA7AA0-6CFC-424D-AA3F-A7A9912653A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29800" y="303055"/>
            <a:ext cx="1848055" cy="366557"/>
          </a:xfrm>
          <a:prstGeom prst="rect">
            <a:avLst/>
          </a:prstGeom>
        </p:spPr>
      </p:pic>
      <p:sp>
        <p:nvSpPr>
          <p:cNvPr id="23" name="TextBox 22"/>
          <p:cNvSpPr txBox="1"/>
          <p:nvPr/>
        </p:nvSpPr>
        <p:spPr>
          <a:xfrm>
            <a:off x="228600" y="1101483"/>
            <a:ext cx="8077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b="1" dirty="0" smtClean="0">
                <a:solidFill>
                  <a:srgbClr val="F07D00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ВЕКТОР «ПРЕДПРИНИМАТЕЛЬСТВО И ТУРИЗМ»</a:t>
            </a:r>
            <a:endParaRPr lang="ru-RU" sz="2000" b="1" dirty="0">
              <a:solidFill>
                <a:srgbClr val="F07D00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1834442" y="303055"/>
            <a:ext cx="57855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2000" b="1" dirty="0" smtClean="0">
                <a:solidFill>
                  <a:schemeClr val="bg1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НАПРАВЛЕНИЕ «ИННОВАЦИОННАЯ ЭКОНОМИКА»</a:t>
            </a:r>
            <a:endParaRPr lang="ru-RU" sz="2000" b="1" dirty="0">
              <a:solidFill>
                <a:schemeClr val="bg1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pic>
        <p:nvPicPr>
          <p:cNvPr id="20" name="Image 0" descr="preencoded.pn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14" t="26191" r="10714" b="7143"/>
          <a:stretch/>
        </p:blipFill>
        <p:spPr bwMode="auto">
          <a:xfrm>
            <a:off x="9575958" y="905203"/>
            <a:ext cx="2521824" cy="3209596"/>
          </a:xfrm>
          <a:prstGeom prst="round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25164" y="2547841"/>
            <a:ext cx="2694138" cy="1795559"/>
          </a:xfrm>
          <a:prstGeom prst="roundRect">
            <a:avLst/>
          </a:prstGeom>
        </p:spPr>
      </p:pic>
      <p:pic>
        <p:nvPicPr>
          <p:cNvPr id="29" name="Рисунок 28"/>
          <p:cNvPicPr>
            <a:picLocks noChangeAspect="1"/>
          </p:cNvPicPr>
          <p:nvPr/>
        </p:nvPicPr>
        <p:blipFill rotWithShape="1">
          <a:blip r:embed="rId8"/>
          <a:srcRect t="33458" b="10041"/>
          <a:stretch/>
        </p:blipFill>
        <p:spPr>
          <a:xfrm>
            <a:off x="166474" y="3720227"/>
            <a:ext cx="1445285" cy="1768600"/>
          </a:xfrm>
          <a:prstGeom prst="roundRect">
            <a:avLst/>
          </a:prstGeom>
        </p:spPr>
      </p:pic>
      <p:pic>
        <p:nvPicPr>
          <p:cNvPr id="30" name="Рисунок 29"/>
          <p:cNvPicPr>
            <a:picLocks noChangeAspect="1"/>
          </p:cNvPicPr>
          <p:nvPr/>
        </p:nvPicPr>
        <p:blipFill rotWithShape="1">
          <a:blip r:embed="rId9"/>
          <a:srcRect t="11774" r="581" b="11622"/>
          <a:stretch/>
        </p:blipFill>
        <p:spPr>
          <a:xfrm>
            <a:off x="1201237" y="4604527"/>
            <a:ext cx="1317990" cy="2199433"/>
          </a:xfrm>
          <a:prstGeom prst="roundRect">
            <a:avLst/>
          </a:prstGeom>
        </p:spPr>
      </p:pic>
      <p:pic>
        <p:nvPicPr>
          <p:cNvPr id="31" name="Рисунок 30" descr="-5276187703768714453_121.jpg"/>
          <p:cNvPicPr>
            <a:picLocks noChangeAspect="1"/>
          </p:cNvPicPr>
          <p:nvPr/>
        </p:nvPicPr>
        <p:blipFill rotWithShape="1">
          <a:blip r:embed="rId10" cstate="print"/>
          <a:srcRect l="14692" t="22088"/>
          <a:stretch/>
        </p:blipFill>
        <p:spPr>
          <a:xfrm>
            <a:off x="2821669" y="3666590"/>
            <a:ext cx="1782641" cy="2170798"/>
          </a:xfrm>
          <a:prstGeom prst="roundRect">
            <a:avLst/>
          </a:prstGeom>
        </p:spPr>
      </p:pic>
      <p:pic>
        <p:nvPicPr>
          <p:cNvPr id="32" name="Рисунок 31" descr="-5332443322846935571_121.jpg"/>
          <p:cNvPicPr>
            <a:picLocks noChangeAspect="1"/>
          </p:cNvPicPr>
          <p:nvPr/>
        </p:nvPicPr>
        <p:blipFill rotWithShape="1">
          <a:blip r:embed="rId11" cstate="print"/>
          <a:srcRect t="24898"/>
          <a:stretch/>
        </p:blipFill>
        <p:spPr>
          <a:xfrm>
            <a:off x="4186842" y="5052730"/>
            <a:ext cx="2133013" cy="1850960"/>
          </a:xfrm>
          <a:prstGeom prst="round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63586" y="1709135"/>
            <a:ext cx="2823705" cy="1770353"/>
          </a:xfrm>
          <a:prstGeom prst="roundRect">
            <a:avLst/>
          </a:prstGeom>
        </p:spPr>
      </p:pic>
      <p:pic>
        <p:nvPicPr>
          <p:cNvPr id="34" name="Google Shape;73;p15" title="3.png"/>
          <p:cNvPicPr preferRelativeResize="0"/>
          <p:nvPr/>
        </p:nvPicPr>
        <p:blipFill rotWithShape="1">
          <a:blip r:embed="rId13">
            <a:alphaModFix/>
          </a:blip>
          <a:srcRect l="58406" t="13114"/>
          <a:stretch/>
        </p:blipFill>
        <p:spPr>
          <a:xfrm>
            <a:off x="10606934" y="4309868"/>
            <a:ext cx="1490848" cy="1938532"/>
          </a:xfrm>
          <a:prstGeom prst="roundRect">
            <a:avLst/>
          </a:prstGeom>
          <a:noFill/>
          <a:ln>
            <a:noFill/>
          </a:ln>
        </p:spPr>
      </p:pic>
      <p:pic>
        <p:nvPicPr>
          <p:cNvPr id="36" name="Рисунок 35" descr="0_18625c_67645060_orig.jpg"/>
          <p:cNvPicPr>
            <a:picLocks noChangeAspect="1"/>
          </p:cNvPicPr>
          <p:nvPr/>
        </p:nvPicPr>
        <p:blipFill rotWithShape="1">
          <a:blip r:embed="rId14"/>
          <a:srcRect t="5363" r="8920" b="7457"/>
          <a:stretch/>
        </p:blipFill>
        <p:spPr>
          <a:xfrm>
            <a:off x="8353473" y="3599417"/>
            <a:ext cx="2080277" cy="3095125"/>
          </a:xfrm>
          <a:prstGeom prst="roundRect">
            <a:avLst/>
          </a:prstGeom>
        </p:spPr>
      </p:pic>
      <p:grpSp>
        <p:nvGrpSpPr>
          <p:cNvPr id="22" name="Группа 21"/>
          <p:cNvGrpSpPr/>
          <p:nvPr/>
        </p:nvGrpSpPr>
        <p:grpSpPr>
          <a:xfrm>
            <a:off x="228600" y="1519285"/>
            <a:ext cx="6781800" cy="998826"/>
            <a:chOff x="276224" y="1676400"/>
            <a:chExt cx="6781800" cy="998826"/>
          </a:xfrm>
        </p:grpSpPr>
        <p:sp>
          <p:nvSpPr>
            <p:cNvPr id="25" name="Скругленный прямоугольник 24"/>
            <p:cNvSpPr/>
            <p:nvPr/>
          </p:nvSpPr>
          <p:spPr>
            <a:xfrm>
              <a:off x="304799" y="1676400"/>
              <a:ext cx="6753225" cy="998826"/>
            </a:xfrm>
            <a:prstGeom prst="roundRect">
              <a:avLst/>
            </a:prstGeom>
            <a:solidFill>
              <a:srgbClr val="05828C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6" name="Прямоугольник 25"/>
            <p:cNvSpPr/>
            <p:nvPr/>
          </p:nvSpPr>
          <p:spPr>
            <a:xfrm>
              <a:off x="276224" y="2045732"/>
              <a:ext cx="6536472" cy="5632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85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ru-RU" sz="1800" b="1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«Развитие немуниципального сектора </a:t>
              </a:r>
            </a:p>
            <a:p>
              <a:pPr marL="0" marR="0" lvl="0" indent="0" algn="ctr" defTabSz="914400" eaLnBrk="1" fontAlgn="auto" latinLnBrk="0" hangingPunct="1">
                <a:lnSpc>
                  <a:spcPct val="85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ru-RU" sz="1800" b="1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по предоставлению услуг в социальной сфере»</a:t>
              </a:r>
              <a:endParaRPr kumimoji="0" lang="ru-RU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endParaRPr>
            </a:p>
          </p:txBody>
        </p:sp>
        <p:sp>
          <p:nvSpPr>
            <p:cNvPr id="27" name="TextBox 26"/>
            <p:cNvSpPr txBox="1"/>
            <p:nvPr/>
          </p:nvSpPr>
          <p:spPr>
            <a:xfrm>
              <a:off x="1812525" y="1752600"/>
              <a:ext cx="346387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ru-RU" sz="1800" b="1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nter" panose="02000503000000020004" pitchFamily="2" charset="0"/>
                  <a:ea typeface="Inter" panose="02000503000000020004" pitchFamily="2" charset="0"/>
                </a:rPr>
                <a:t>ФЛАГМАНСКИЙ ПРОЕКТ</a:t>
              </a:r>
              <a:endParaRPr kumimoji="0" lang="ru-RU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nter" panose="02000503000000020004" pitchFamily="2" charset="0"/>
                <a:ea typeface="Inter" panose="02000503000000020004" pitchFamily="2" charset="0"/>
              </a:endParaRPr>
            </a:p>
          </p:txBody>
        </p:sp>
      </p:grpSp>
      <p:pic>
        <p:nvPicPr>
          <p:cNvPr id="19" name="Image 0" descr="preencoded.pn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5120" y="2594312"/>
            <a:ext cx="1317633" cy="1976450"/>
          </a:xfrm>
          <a:prstGeom prst="round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53235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Полилиния 15"/>
          <p:cNvSpPr/>
          <p:nvPr/>
        </p:nvSpPr>
        <p:spPr>
          <a:xfrm>
            <a:off x="-1" y="3"/>
            <a:ext cx="8305801" cy="990598"/>
          </a:xfrm>
          <a:custGeom>
            <a:avLst/>
            <a:gdLst>
              <a:gd name="connsiteX0" fmla="*/ 0 w 8325377"/>
              <a:gd name="connsiteY0" fmla="*/ 0 h 1401743"/>
              <a:gd name="connsiteX1" fmla="*/ 8325377 w 8325377"/>
              <a:gd name="connsiteY1" fmla="*/ 0 h 1401743"/>
              <a:gd name="connsiteX2" fmla="*/ 8325377 w 8325377"/>
              <a:gd name="connsiteY2" fmla="*/ 706391 h 1401743"/>
              <a:gd name="connsiteX3" fmla="*/ 8311251 w 8325377"/>
              <a:gd name="connsiteY3" fmla="*/ 846520 h 1401743"/>
              <a:gd name="connsiteX4" fmla="*/ 7630015 w 8325377"/>
              <a:gd name="connsiteY4" fmla="*/ 1401743 h 1401743"/>
              <a:gd name="connsiteX5" fmla="*/ 0 w 8325377"/>
              <a:gd name="connsiteY5" fmla="*/ 1401743 h 1401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25377" h="1401743">
                <a:moveTo>
                  <a:pt x="0" y="0"/>
                </a:moveTo>
                <a:lnTo>
                  <a:pt x="8325377" y="0"/>
                </a:lnTo>
                <a:lnTo>
                  <a:pt x="8325377" y="706391"/>
                </a:lnTo>
                <a:lnTo>
                  <a:pt x="8311251" y="846520"/>
                </a:lnTo>
                <a:cubicBezTo>
                  <a:pt x="8246411" y="1163385"/>
                  <a:pt x="7966048" y="1401743"/>
                  <a:pt x="7630015" y="1401743"/>
                </a:cubicBezTo>
                <a:lnTo>
                  <a:pt x="0" y="1401743"/>
                </a:lnTo>
                <a:close/>
              </a:path>
            </a:pathLst>
          </a:custGeom>
          <a:solidFill>
            <a:srgbClr val="0582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8" name="Рисунок 1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116" y="177694"/>
            <a:ext cx="533400" cy="650831"/>
          </a:xfrm>
          <a:prstGeom prst="rect">
            <a:avLst/>
          </a:prstGeom>
        </p:spPr>
      </p:pic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F6DA7AA0-6CFC-424D-AA3F-A7A9912653A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29800" y="303055"/>
            <a:ext cx="1848055" cy="366557"/>
          </a:xfrm>
          <a:prstGeom prst="rect">
            <a:avLst/>
          </a:prstGeom>
        </p:spPr>
      </p:pic>
      <p:sp>
        <p:nvSpPr>
          <p:cNvPr id="22" name="TextBox 21"/>
          <p:cNvSpPr txBox="1"/>
          <p:nvPr/>
        </p:nvSpPr>
        <p:spPr>
          <a:xfrm>
            <a:off x="1834442" y="303055"/>
            <a:ext cx="57855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2000" b="1" dirty="0" smtClean="0">
                <a:solidFill>
                  <a:schemeClr val="bg1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НАПРАВЛЕНИЕ «ИННОВАЦИОННАЯ ЭКОНОМИКА»</a:t>
            </a:r>
            <a:endParaRPr lang="ru-RU" sz="2000" b="1" dirty="0">
              <a:solidFill>
                <a:schemeClr val="bg1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228600" y="1131577"/>
            <a:ext cx="8077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b="1" dirty="0" smtClean="0">
                <a:solidFill>
                  <a:srgbClr val="F07D00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ВЕКТОР «КРЕАТИВНАЯ ЭКОНОМИКА»</a:t>
            </a:r>
            <a:endParaRPr lang="ru-RU" sz="2000" b="1" dirty="0">
              <a:solidFill>
                <a:srgbClr val="F07D00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sp>
        <p:nvSpPr>
          <p:cNvPr id="9" name="Прямоугольник 8"/>
          <p:cNvSpPr/>
          <p:nvPr/>
        </p:nvSpPr>
        <p:spPr>
          <a:xfrm>
            <a:off x="251745" y="1676400"/>
            <a:ext cx="11537442" cy="7571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ru-RU" sz="1600" b="1" dirty="0" smtClean="0">
                <a:solidFill>
                  <a:srgbClr val="F07D00"/>
                </a:solidFill>
                <a:latin typeface="Inter" panose="02000503000000020004" pitchFamily="2" charset="0"/>
                <a:ea typeface="Inter" panose="02000503000000020004" pitchFamily="2" charset="0"/>
                <a:cs typeface="Inter" panose="02000503000000020004" pitchFamily="50" charset="0"/>
              </a:rPr>
              <a:t>ЦЕЛЬ</a:t>
            </a:r>
            <a:r>
              <a:rPr lang="ru-RU" sz="1600" b="1" dirty="0" smtClean="0">
                <a:solidFill>
                  <a:srgbClr val="055C9F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 </a:t>
            </a:r>
            <a:r>
              <a:rPr lang="ru-RU" sz="1600" dirty="0">
                <a:solidFill>
                  <a:srgbClr val="2A7078"/>
                </a:solidFill>
                <a:latin typeface="Inter" panose="02000503000000020004" pitchFamily="2" charset="0"/>
                <a:ea typeface="Inter" panose="02000503000000020004" pitchFamily="2" charset="0"/>
                <a:cs typeface="Inter" panose="02000503000000020004" pitchFamily="50" charset="0"/>
              </a:rPr>
              <a:t>–</a:t>
            </a:r>
            <a:r>
              <a:rPr lang="ru-RU" sz="1600" b="1" dirty="0" smtClean="0">
                <a:solidFill>
                  <a:srgbClr val="055C9F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rPr>
              <a:t> </a:t>
            </a:r>
            <a:r>
              <a:rPr lang="ru-RU" sz="1600" dirty="0" smtClean="0">
                <a:solidFill>
                  <a:srgbClr val="2A7078"/>
                </a:solidFill>
                <a:latin typeface="Inter" panose="02000503000000020004" pitchFamily="2" charset="0"/>
                <a:ea typeface="Inter" panose="02000503000000020004" pitchFamily="2" charset="0"/>
                <a:cs typeface="Inter" panose="02000503000000020004" pitchFamily="50" charset="0"/>
              </a:rPr>
              <a:t>создание и развитие экосистемы креативных (творческих) индустрий города, направленных</a:t>
            </a:r>
            <a:endParaRPr lang="en-US" sz="1600" dirty="0" smtClean="0">
              <a:solidFill>
                <a:srgbClr val="2A7078"/>
              </a:solidFill>
              <a:latin typeface="Inter" panose="02000503000000020004" pitchFamily="2" charset="0"/>
              <a:ea typeface="Inter" panose="02000503000000020004" pitchFamily="2" charset="0"/>
              <a:cs typeface="Inter" panose="02000503000000020004" pitchFamily="50" charset="0"/>
            </a:endParaRP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rgbClr val="2A7078"/>
                </a:solidFill>
                <a:latin typeface="Inter" panose="02000503000000020004" pitchFamily="2" charset="0"/>
                <a:ea typeface="Inter" panose="02000503000000020004" pitchFamily="2" charset="0"/>
                <a:cs typeface="Inter" panose="02000503000000020004" pitchFamily="50" charset="0"/>
              </a:rPr>
              <a:t> </a:t>
            </a:r>
            <a:r>
              <a:rPr lang="en-US" sz="1600" dirty="0" smtClean="0">
                <a:solidFill>
                  <a:srgbClr val="2A7078"/>
                </a:solidFill>
                <a:latin typeface="Inter" panose="02000503000000020004" pitchFamily="2" charset="0"/>
                <a:ea typeface="Inter" panose="02000503000000020004" pitchFamily="2" charset="0"/>
                <a:cs typeface="Inter" panose="02000503000000020004" pitchFamily="50" charset="0"/>
              </a:rPr>
              <a:t>           </a:t>
            </a:r>
            <a:r>
              <a:rPr lang="ru-RU" sz="1600" dirty="0" smtClean="0">
                <a:solidFill>
                  <a:srgbClr val="2A7078"/>
                </a:solidFill>
                <a:latin typeface="Inter" panose="02000503000000020004" pitchFamily="2" charset="0"/>
                <a:ea typeface="Inter" panose="02000503000000020004" pitchFamily="2" charset="0"/>
                <a:cs typeface="Inter" panose="02000503000000020004" pitchFamily="50" charset="0"/>
              </a:rPr>
              <a:t> на сохранение и наращивание человеческого капитала города и создание новых продуктов</a:t>
            </a:r>
            <a:endParaRPr lang="en-US" sz="1600" dirty="0" smtClean="0">
              <a:solidFill>
                <a:srgbClr val="2A7078"/>
              </a:solidFill>
              <a:latin typeface="Inter" panose="02000503000000020004" pitchFamily="2" charset="0"/>
              <a:ea typeface="Inter" panose="02000503000000020004" pitchFamily="2" charset="0"/>
              <a:cs typeface="Inter" panose="02000503000000020004" pitchFamily="50" charset="0"/>
            </a:endParaRP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rgbClr val="2A7078"/>
                </a:solidFill>
                <a:latin typeface="Inter" panose="02000503000000020004" pitchFamily="2" charset="0"/>
                <a:ea typeface="Inter" panose="02000503000000020004" pitchFamily="2" charset="0"/>
                <a:cs typeface="Inter" panose="02000503000000020004" pitchFamily="50" charset="0"/>
              </a:rPr>
              <a:t> </a:t>
            </a:r>
            <a:r>
              <a:rPr lang="en-US" sz="1600" dirty="0" smtClean="0">
                <a:solidFill>
                  <a:srgbClr val="2A7078"/>
                </a:solidFill>
                <a:latin typeface="Inter" panose="02000503000000020004" pitchFamily="2" charset="0"/>
                <a:ea typeface="Inter" panose="02000503000000020004" pitchFamily="2" charset="0"/>
                <a:cs typeface="Inter" panose="02000503000000020004" pitchFamily="50" charset="0"/>
              </a:rPr>
              <a:t>           </a:t>
            </a:r>
            <a:r>
              <a:rPr lang="ru-RU" sz="1600" dirty="0" smtClean="0">
                <a:solidFill>
                  <a:srgbClr val="2A7078"/>
                </a:solidFill>
                <a:latin typeface="Inter" panose="02000503000000020004" pitchFamily="2" charset="0"/>
                <a:ea typeface="Inter" panose="02000503000000020004" pitchFamily="2" charset="0"/>
                <a:cs typeface="Inter" panose="02000503000000020004" pitchFamily="50" charset="0"/>
              </a:rPr>
              <a:t> в несырьевых отраслях с высокой добавленной стоимостью</a:t>
            </a:r>
            <a:endParaRPr lang="ru-RU" sz="1600" dirty="0">
              <a:solidFill>
                <a:srgbClr val="2A7078"/>
              </a:solidFill>
              <a:latin typeface="Inter" panose="02000503000000020004" pitchFamily="2" charset="0"/>
              <a:ea typeface="Inter" panose="02000503000000020004" pitchFamily="2" charset="0"/>
              <a:cs typeface="Inter" panose="02000503000000020004" pitchFamily="50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259762" y="3072348"/>
            <a:ext cx="6289400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ru-RU" sz="1000" b="1" u="sng" dirty="0" smtClean="0">
              <a:solidFill>
                <a:srgbClr val="05828C"/>
              </a:solidFill>
              <a:latin typeface="Inter" panose="02000503000000020004" pitchFamily="2" charset="0"/>
              <a:ea typeface="Inter" panose="02000503000000020004" pitchFamily="2" charset="0"/>
              <a:cs typeface="Calibri" panose="020F0502020204030204" pitchFamily="34" charset="0"/>
            </a:endParaRPr>
          </a:p>
          <a:p>
            <a:pPr marL="180000" indent="-180000" algn="l">
              <a:buFont typeface="Arial" panose="020B0604020202020204" pitchFamily="34" charset="0"/>
              <a:buChar char="•"/>
            </a:pPr>
            <a:r>
              <a:rPr lang="ru-RU" sz="1000" dirty="0" smtClean="0"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ФОРМИРОВАНИЕ ФОКУСНЫХ ПРИОРИТЕТНЫХ НАПРАВЛЕНИЙ КРЕАТИВНЫХ (ТВОРЧЕСКИХ) ИНДУСТРИЙ ГОРОДА, СПОСОБНЫХ В КРАТКОСРОЧНОЙ ПЕРСПЕКТИВЕ ОБЕСПЕЧИТЬ ЛИДИРУЮЩИЕ ПОЗИЦИИ СРЕДИ МУНИЦИПАЛЬНЫХ ОБРАЗОВАНИЙ ЗАПАДНОЙ СИБИРИ И КРАЙНЕГО СЕВЕРА ПО ОБЪЕМУ ОТГРУЖЕННОЙ ПРОДУКЦИИ И ПЕРСПЕКТИВНЫХ НАПРАВЛЕНИЙ КРЕАТИВНЫХ (ТВОРЧЕСКИХ) ИНДУСТРИЙ ГОРОДА, РАЗВИТИЕ КОТОРЫХ В ДОЛГОСРОЧНОЙ ПЕРСПЕКТИВЕ ОБЕСПЕЧИТ СОЦИАЛЬНЫЕ, ЭКОНОМИЧЕСКИЕ, СРЕДОВЫЕ И ДЕМОГРАФИЧЕСКИЕ ЭФФЕКТЫ НА СОЦИАЛЬНО-ЭКОНОМИЧЕСКОЕ РАЗВИТИЕ</a:t>
            </a:r>
          </a:p>
          <a:p>
            <a:pPr marL="180000" indent="-180000" algn="l">
              <a:buFont typeface="Arial" panose="020B0604020202020204" pitchFamily="34" charset="0"/>
              <a:buChar char="•"/>
            </a:pPr>
            <a:endParaRPr lang="ru-RU" sz="1000" dirty="0" smtClean="0"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  <a:p>
            <a:pPr marL="180000" indent="-180000" algn="l">
              <a:buFont typeface="Arial" panose="020B0604020202020204" pitchFamily="34" charset="0"/>
              <a:buChar char="•"/>
            </a:pPr>
            <a:r>
              <a:rPr lang="ru-RU" sz="1000" dirty="0" smtClean="0"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РАЗРАБОТКА И ВНЕДРЕНИЕ СИСТЕМЫ АДМИНИСТРАТИВНЫХ МЕР ПОДДЕРЖКИ КРЕАТИВНЫХ ИНДУСТРИЙ ПО ПРИНЦИПУ «ОДНОГО ОКНА»</a:t>
            </a:r>
          </a:p>
          <a:p>
            <a:pPr marL="180000" indent="-180000" algn="l">
              <a:buFont typeface="Arial" panose="020B0604020202020204" pitchFamily="34" charset="0"/>
              <a:buChar char="•"/>
            </a:pPr>
            <a:endParaRPr lang="ru-RU" sz="1000" dirty="0" smtClean="0"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  <a:p>
            <a:pPr marL="180000" indent="-180000" algn="l">
              <a:buFont typeface="Arial" panose="020B0604020202020204" pitchFamily="34" charset="0"/>
              <a:buChar char="•"/>
            </a:pPr>
            <a:r>
              <a:rPr lang="ru-RU" sz="1000" dirty="0" smtClean="0"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СОЗДАНИЕ УСЛОВИЙ (В ТОМ ЧИСЛЕ ИНФРАСТРУКТУРНЫХ) ДЛЯ ФОРМИРОВАНИЯ </a:t>
            </a:r>
            <a:br>
              <a:rPr lang="ru-RU" sz="1000" dirty="0" smtClean="0"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</a:br>
            <a:r>
              <a:rPr lang="ru-RU" sz="1000" dirty="0" smtClean="0"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В СУРГУТЕ ЭКОНОМИКИ, ОСНОВАННОЙ НА НОВЫХ ЗНАНИЯХ ДЛЯ РАЗВИТИЯ </a:t>
            </a:r>
            <a:br>
              <a:rPr lang="ru-RU" sz="1000" dirty="0" smtClean="0"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</a:br>
            <a:r>
              <a:rPr lang="ru-RU" sz="1000" dirty="0" smtClean="0"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И КОММЕРЦИАЛИЗАЦИИ ТВОРЧЕСКОГО ПОТЕНЦИАЛА НАСЕЛЕНИЯ ЧЕРЕЗ ОБУЧЕНИЕ КРЕАТИВНЫМ И ПРЕДПРИНИМАТЕЛЬСКИМ НАВЫКАМ</a:t>
            </a:r>
          </a:p>
          <a:p>
            <a:pPr marL="180000" indent="-180000" algn="l">
              <a:buFont typeface="Arial" panose="020B0604020202020204" pitchFamily="34" charset="0"/>
              <a:buChar char="•"/>
            </a:pPr>
            <a:endParaRPr lang="ru-RU" sz="1000" dirty="0" smtClean="0"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  <a:p>
            <a:pPr marL="180000" indent="-180000" algn="l">
              <a:buFont typeface="Arial" panose="020B0604020202020204" pitchFamily="34" charset="0"/>
              <a:buChar char="•"/>
            </a:pPr>
            <a:r>
              <a:rPr lang="ru-RU" sz="1000" dirty="0" smtClean="0"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СОЗДАНИЕ УСЛОВИЙ ДЛЯ РАСШИРЕНИЯ РЫНКОВ ПРИСУТСТВИЯ МЕСТНЫХ КОМПАНИЙ СУРГУТА НА МЕСТНОМ (РАСШИРЕНИЕ ВЛИЯНИЯ), РЕГИОНАЛЬНОМ, РОССИЙСКОМ И МЕЖДУНАРОДНОМ УРОВНЕ ЧЕРЕЗ АКТИВИЗАЦИЮ ИННОВАЦИОННОЙ ДЕЯТЕЛЬНОСТИ ПРЕДПРИЯТИЙ В ОБЛАСТИ МАРКЕТИНГА И УВЕЛИЧЕНИЕ ДОЛИ ОРГАНИЗАЦИЙ, ЗАНИМАЮЩИХСЯ МАРКЕТИНГОВЫМИ ИННОВАЦИЯМИ</a:t>
            </a:r>
          </a:p>
          <a:p>
            <a:pPr marL="180000" indent="-180000">
              <a:buFont typeface="Arial" panose="020B0604020202020204" pitchFamily="34" charset="0"/>
              <a:buChar char="•"/>
            </a:pPr>
            <a:endParaRPr lang="ru-RU" sz="1000" dirty="0"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sp>
        <p:nvSpPr>
          <p:cNvPr id="11" name="Скругленный прямоугольник 10"/>
          <p:cNvSpPr/>
          <p:nvPr/>
        </p:nvSpPr>
        <p:spPr>
          <a:xfrm>
            <a:off x="6583670" y="2667000"/>
            <a:ext cx="5489468" cy="2609337"/>
          </a:xfrm>
          <a:prstGeom prst="roundRect">
            <a:avLst/>
          </a:prstGeom>
          <a:solidFill>
            <a:srgbClr val="05828C"/>
          </a:solidFill>
          <a:ln w="12700">
            <a:noFill/>
          </a:ln>
          <a:effectLst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>
              <a:solidFill>
                <a:srgbClr val="0070C0"/>
              </a:solidFill>
              <a:latin typeface="Bahnschrift SemiBold Condensed" panose="020B0502040204020203" pitchFamily="34" charset="0"/>
            </a:endParaRPr>
          </a:p>
        </p:txBody>
      </p:sp>
      <p:grpSp>
        <p:nvGrpSpPr>
          <p:cNvPr id="26" name="Группа 25"/>
          <p:cNvGrpSpPr/>
          <p:nvPr/>
        </p:nvGrpSpPr>
        <p:grpSpPr>
          <a:xfrm>
            <a:off x="6705600" y="2938046"/>
            <a:ext cx="5392521" cy="1908873"/>
            <a:chOff x="6552254" y="1968394"/>
            <a:chExt cx="5705949" cy="2201173"/>
          </a:xfrm>
        </p:grpSpPr>
        <p:sp>
          <p:nvSpPr>
            <p:cNvPr id="27" name="TextBox 26"/>
            <p:cNvSpPr txBox="1"/>
            <p:nvPr/>
          </p:nvSpPr>
          <p:spPr>
            <a:xfrm>
              <a:off x="6552254" y="2359550"/>
              <a:ext cx="2854195" cy="18100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l"/>
              <a:r>
                <a:rPr lang="ru-RU" sz="1200" b="1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19. Объем отгруженных товаров собственного производства, </a:t>
              </a:r>
              <a:r>
                <a:rPr lang="ru-RU" sz="1200" b="1" dirty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в</a:t>
              </a:r>
              <a:r>
                <a:rPr lang="ru-RU" sz="1200" b="1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ыполненных работ и услуг собственными силами по направлению «креативные» индустрии </a:t>
              </a:r>
            </a:p>
            <a:p>
              <a:pPr algn="l"/>
              <a:r>
                <a:rPr lang="ru-RU" sz="1200" b="1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(на последний отчетный год этапа), млн рублей</a:t>
              </a:r>
            </a:p>
          </p:txBody>
        </p:sp>
        <p:sp>
          <p:nvSpPr>
            <p:cNvPr id="29" name="TextBox 28"/>
            <p:cNvSpPr txBox="1"/>
            <p:nvPr/>
          </p:nvSpPr>
          <p:spPr>
            <a:xfrm>
              <a:off x="9293638" y="1968394"/>
              <a:ext cx="1085342" cy="3903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ru-RU" sz="1600" b="1" dirty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1 этап</a:t>
              </a:r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9132380" y="2727379"/>
              <a:ext cx="1142999" cy="4613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ru-RU"/>
              </a:defPPr>
              <a:lvl1pPr algn="ctr">
                <a:defRPr sz="2000" b="1">
                  <a:solidFill>
                    <a:schemeClr val="accent1">
                      <a:lumMod val="50000"/>
                    </a:schemeClr>
                  </a:solidFill>
                </a:defRPr>
              </a:lvl1pPr>
            </a:lstStyle>
            <a:p>
              <a:r>
                <a:rPr lang="ru-RU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14 759</a:t>
              </a:r>
              <a:endParaRPr lang="ru-RU" dirty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endParaRPr>
            </a:p>
          </p:txBody>
        </p:sp>
        <p:sp>
          <p:nvSpPr>
            <p:cNvPr id="31" name="TextBox 30"/>
            <p:cNvSpPr txBox="1"/>
            <p:nvPr/>
          </p:nvSpPr>
          <p:spPr>
            <a:xfrm>
              <a:off x="10180557" y="2727379"/>
              <a:ext cx="1312825" cy="4613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ru-RU" sz="2000" b="1" dirty="0" smtClean="0">
                  <a:solidFill>
                    <a:srgbClr val="F07D00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9 248,9</a:t>
              </a:r>
              <a:endParaRPr lang="ru-RU" sz="2000" b="1" dirty="0">
                <a:solidFill>
                  <a:srgbClr val="F07D00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endParaRPr>
            </a:p>
          </p:txBody>
        </p:sp>
        <p:sp>
          <p:nvSpPr>
            <p:cNvPr id="33" name="TextBox 32"/>
            <p:cNvSpPr txBox="1"/>
            <p:nvPr/>
          </p:nvSpPr>
          <p:spPr>
            <a:xfrm>
              <a:off x="11228734" y="1996785"/>
              <a:ext cx="964692" cy="3620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80000"/>
                </a:lnSpc>
              </a:pPr>
              <a:r>
                <a:rPr lang="ru-RU" b="1" dirty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%</a:t>
              </a:r>
            </a:p>
          </p:txBody>
        </p:sp>
        <p:sp>
          <p:nvSpPr>
            <p:cNvPr id="34" name="TextBox 33"/>
            <p:cNvSpPr txBox="1"/>
            <p:nvPr/>
          </p:nvSpPr>
          <p:spPr>
            <a:xfrm>
              <a:off x="11285488" y="2710263"/>
              <a:ext cx="972715" cy="4613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ru-RU" sz="2000" b="1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62,7</a:t>
              </a:r>
              <a:endParaRPr lang="ru-RU" sz="2000" b="1" dirty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endParaRPr>
            </a:p>
          </p:txBody>
        </p:sp>
        <p:sp>
          <p:nvSpPr>
            <p:cNvPr id="41" name="TextBox 40"/>
            <p:cNvSpPr txBox="1"/>
            <p:nvPr/>
          </p:nvSpPr>
          <p:spPr>
            <a:xfrm>
              <a:off x="10341815" y="2025179"/>
              <a:ext cx="1018655" cy="33361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80000"/>
                </a:lnSpc>
              </a:pPr>
              <a:r>
                <a:rPr lang="ru-RU" sz="1600" b="1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2025 г.</a:t>
              </a:r>
              <a:endParaRPr lang="ru-RU" sz="1600" b="1" dirty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endParaRPr>
            </a:p>
          </p:txBody>
        </p:sp>
      </p:grpSp>
      <p:sp>
        <p:nvSpPr>
          <p:cNvPr id="3" name="Прямоугольник 2"/>
          <p:cNvSpPr/>
          <p:nvPr/>
        </p:nvSpPr>
        <p:spPr>
          <a:xfrm>
            <a:off x="191980" y="2785646"/>
            <a:ext cx="1018227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1600" dirty="0" smtClean="0"/>
              <a:t> </a:t>
            </a:r>
            <a:r>
              <a:rPr lang="ru-RU" sz="1600" b="1" dirty="0">
                <a:solidFill>
                  <a:srgbClr val="F07D00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ЗАДАЧИ:</a:t>
            </a:r>
          </a:p>
        </p:txBody>
      </p:sp>
      <p:sp>
        <p:nvSpPr>
          <p:cNvPr id="2" name="Прямоугольник 1"/>
          <p:cNvSpPr/>
          <p:nvPr/>
        </p:nvSpPr>
        <p:spPr>
          <a:xfrm>
            <a:off x="6629400" y="5373760"/>
            <a:ext cx="5395589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80000" marR="0" lvl="0" indent="-1800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ru-RU" sz="10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СОДЕЙСТВИЕ В ФОРМИРОВАНИИ ЕДИНОЙ СИСТЕМЫ ОБРАЗОВАТЕЛЬНЫХ ИНСТИТУЦИЙ В ОБЛАСТИ КРЕАТИВНЫХ ИНДУСТРИЙ, РАЗВИТИЕ КОМПЕТЕНЦИЙ И ЧЕЛОВЕЧЕСКОГО ПОТЕНЦИАЛА</a:t>
            </a:r>
          </a:p>
          <a:p>
            <a:pPr marL="180000" marR="0" lvl="0" indent="-1800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ru-RU" sz="10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  <a:p>
            <a:pPr marL="180000" marR="0" lvl="0" indent="-1800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ru-RU" sz="10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ОБЕСПЕЧЕНИЕ ВЗАИМОДЕЙСТВИЯ СУБЪЕКТОВ КРЕАТИВНЫХ ИНДУСТРИЙ </a:t>
            </a:r>
            <a:br>
              <a:rPr kumimoji="0" lang="ru-RU" sz="10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</a:br>
            <a:r>
              <a:rPr kumimoji="0" lang="ru-RU" sz="10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С КРУПНЫМИ ПРЕДПРИЯТИЯМИ РЕГИОНА ЧЕРЕЗ ИНТЕГРАЦИЮ </a:t>
            </a:r>
            <a:br>
              <a:rPr kumimoji="0" lang="ru-RU" sz="10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</a:br>
            <a:r>
              <a:rPr kumimoji="0" lang="ru-RU" sz="10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В ГОРОДСКУЮ ЖИЗНЕДЕЯТЕЛЬНОСТЬ ДЛЯ СОЗДАНИЯ НОВЫХ </a:t>
            </a:r>
            <a:br>
              <a:rPr kumimoji="0" lang="ru-RU" sz="10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</a:br>
            <a:r>
              <a:rPr kumimoji="0" lang="ru-RU" sz="10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ПРОДУКТОВ, УСЛУГ, СЕРВИСОВ С ЭКСПОРТНЫМ ПОТЕНЦИАЛОМ</a:t>
            </a:r>
          </a:p>
          <a:p>
            <a:pPr marL="285750" marR="0" lvl="0" indent="-2857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ru-RU" sz="10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  <a:p>
            <a:pPr marL="285750" marR="0" lvl="0" indent="-2857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ru-RU" sz="10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5663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Полилиния 15"/>
          <p:cNvSpPr/>
          <p:nvPr/>
        </p:nvSpPr>
        <p:spPr>
          <a:xfrm>
            <a:off x="-1" y="3"/>
            <a:ext cx="8305801" cy="990598"/>
          </a:xfrm>
          <a:custGeom>
            <a:avLst/>
            <a:gdLst>
              <a:gd name="connsiteX0" fmla="*/ 0 w 8325377"/>
              <a:gd name="connsiteY0" fmla="*/ 0 h 1401743"/>
              <a:gd name="connsiteX1" fmla="*/ 8325377 w 8325377"/>
              <a:gd name="connsiteY1" fmla="*/ 0 h 1401743"/>
              <a:gd name="connsiteX2" fmla="*/ 8325377 w 8325377"/>
              <a:gd name="connsiteY2" fmla="*/ 706391 h 1401743"/>
              <a:gd name="connsiteX3" fmla="*/ 8311251 w 8325377"/>
              <a:gd name="connsiteY3" fmla="*/ 846520 h 1401743"/>
              <a:gd name="connsiteX4" fmla="*/ 7630015 w 8325377"/>
              <a:gd name="connsiteY4" fmla="*/ 1401743 h 1401743"/>
              <a:gd name="connsiteX5" fmla="*/ 0 w 8325377"/>
              <a:gd name="connsiteY5" fmla="*/ 1401743 h 1401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25377" h="1401743">
                <a:moveTo>
                  <a:pt x="0" y="0"/>
                </a:moveTo>
                <a:lnTo>
                  <a:pt x="8325377" y="0"/>
                </a:lnTo>
                <a:lnTo>
                  <a:pt x="8325377" y="706391"/>
                </a:lnTo>
                <a:lnTo>
                  <a:pt x="8311251" y="846520"/>
                </a:lnTo>
                <a:cubicBezTo>
                  <a:pt x="8246411" y="1163385"/>
                  <a:pt x="7966048" y="1401743"/>
                  <a:pt x="7630015" y="1401743"/>
                </a:cubicBezTo>
                <a:lnTo>
                  <a:pt x="0" y="1401743"/>
                </a:lnTo>
                <a:close/>
              </a:path>
            </a:pathLst>
          </a:custGeom>
          <a:solidFill>
            <a:srgbClr val="0582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8" name="Рисунок 1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116" y="177694"/>
            <a:ext cx="533400" cy="650831"/>
          </a:xfrm>
          <a:prstGeom prst="rect">
            <a:avLst/>
          </a:prstGeom>
        </p:spPr>
      </p:pic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F6DA7AA0-6CFC-424D-AA3F-A7A9912653A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29800" y="303055"/>
            <a:ext cx="1848055" cy="366557"/>
          </a:xfrm>
          <a:prstGeom prst="rect">
            <a:avLst/>
          </a:prstGeom>
        </p:spPr>
      </p:pic>
      <p:sp>
        <p:nvSpPr>
          <p:cNvPr id="23" name="TextBox 22"/>
          <p:cNvSpPr txBox="1"/>
          <p:nvPr/>
        </p:nvSpPr>
        <p:spPr>
          <a:xfrm>
            <a:off x="228600" y="1101483"/>
            <a:ext cx="5334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b="1" dirty="0" smtClean="0">
                <a:solidFill>
                  <a:srgbClr val="F07D00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ВЕКТОР «КРЕАТИВНАЯ ЭКОНОМИКА»</a:t>
            </a:r>
            <a:endParaRPr lang="ru-RU" sz="2000" b="1" dirty="0">
              <a:solidFill>
                <a:srgbClr val="F07D00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1834442" y="303055"/>
            <a:ext cx="57855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2000" b="1" dirty="0" smtClean="0">
                <a:solidFill>
                  <a:schemeClr val="bg1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НАПРАВЛЕНИЕ «ИННОВАЦИОННАЯ ЭКОНОМИКА»</a:t>
            </a:r>
            <a:endParaRPr lang="ru-RU" sz="2000" b="1" dirty="0">
              <a:solidFill>
                <a:schemeClr val="bg1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pic>
        <p:nvPicPr>
          <p:cNvPr id="9" name="Рисунок 8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77" t="11464" r="26335" b="4092"/>
          <a:stretch/>
        </p:blipFill>
        <p:spPr>
          <a:xfrm>
            <a:off x="152400" y="1495842"/>
            <a:ext cx="5867400" cy="5356407"/>
          </a:xfrm>
          <a:prstGeom prst="rect">
            <a:avLst/>
          </a:prstGeom>
        </p:spPr>
      </p:pic>
      <p:sp>
        <p:nvSpPr>
          <p:cNvPr id="10" name="Скругленный прямоугольник 9"/>
          <p:cNvSpPr/>
          <p:nvPr/>
        </p:nvSpPr>
        <p:spPr>
          <a:xfrm>
            <a:off x="6707038" y="1744623"/>
            <a:ext cx="5029200" cy="1122459"/>
          </a:xfrm>
          <a:prstGeom prst="roundRect">
            <a:avLst/>
          </a:prstGeom>
          <a:solidFill>
            <a:srgbClr val="05828C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ru-RU" sz="1100" dirty="0">
              <a:solidFill>
                <a:srgbClr val="05828C"/>
              </a:solidFill>
              <a:latin typeface="Inter" panose="02000503000000020004" pitchFamily="2" charset="0"/>
              <a:ea typeface="Inter" panose="02000503000000020004" pitchFamily="2" charset="0"/>
            </a:endParaRPr>
          </a:p>
        </p:txBody>
      </p:sp>
      <p:sp>
        <p:nvSpPr>
          <p:cNvPr id="11" name="Прямоугольник 10"/>
          <p:cNvSpPr/>
          <p:nvPr/>
        </p:nvSpPr>
        <p:spPr>
          <a:xfrm>
            <a:off x="6901792" y="1828800"/>
            <a:ext cx="483444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4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В 2025 году введена новая мера финансовой поддержки – субсидия на финансовое обеспечение затрат предпринимателям в сфере креативных индустрий</a:t>
            </a:r>
            <a:endParaRPr lang="ru-RU" sz="1400" dirty="0" smtClean="0">
              <a:solidFill>
                <a:schemeClr val="bg1"/>
              </a:solidFill>
              <a:latin typeface="Inter" panose="02000503000000020004" pitchFamily="2" charset="0"/>
              <a:ea typeface="Inter" panose="02000503000000020004" pitchFamily="2" charset="0"/>
            </a:endParaRPr>
          </a:p>
        </p:txBody>
      </p:sp>
      <p:grpSp>
        <p:nvGrpSpPr>
          <p:cNvPr id="13" name="Группа 12"/>
          <p:cNvGrpSpPr/>
          <p:nvPr/>
        </p:nvGrpSpPr>
        <p:grpSpPr>
          <a:xfrm>
            <a:off x="6156825" y="3352801"/>
            <a:ext cx="5974354" cy="2508829"/>
            <a:chOff x="-285542" y="3292610"/>
            <a:chExt cx="4907508" cy="1910771"/>
          </a:xfrm>
        </p:grpSpPr>
        <p:sp>
          <p:nvSpPr>
            <p:cNvPr id="14" name="Скругленный прямоугольник 13"/>
            <p:cNvSpPr/>
            <p:nvPr/>
          </p:nvSpPr>
          <p:spPr>
            <a:xfrm>
              <a:off x="-235581" y="3292610"/>
              <a:ext cx="4807586" cy="1910771"/>
            </a:xfrm>
            <a:prstGeom prst="roundRect">
              <a:avLst/>
            </a:prstGeom>
            <a:solidFill>
              <a:srgbClr val="EFF6FD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solidFill>
                  <a:srgbClr val="0070C0"/>
                </a:solidFill>
                <a:latin typeface="Inter 18pt ExtraBold" panose="02000503000000020004" pitchFamily="2" charset="0"/>
                <a:ea typeface="Inter 18pt ExtraBold" panose="02000503000000020004" pitchFamily="2" charset="0"/>
              </a:endParaRP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-285542" y="3494212"/>
              <a:ext cx="4907508" cy="159749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85000"/>
                </a:lnSpc>
              </a:pPr>
              <a:r>
                <a:rPr lang="ru-RU" sz="1400" b="1" dirty="0" smtClean="0">
                  <a:solidFill>
                    <a:srgbClr val="F07D00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ПОДДЕРЖАНЫ 7 ПРОЕКТОВ НА СУММУ 5,2 МЛН РУБЛЕЙ:</a:t>
              </a:r>
              <a:endParaRPr lang="en-US" sz="1100" b="1" dirty="0" smtClean="0">
                <a:solidFill>
                  <a:srgbClr val="F07D00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endParaRPr>
            </a:p>
            <a:p>
              <a:pPr algn="ctr">
                <a:lnSpc>
                  <a:spcPct val="85000"/>
                </a:lnSpc>
              </a:pPr>
              <a:endParaRPr lang="en-US" sz="1000" dirty="0" smtClean="0">
                <a:latin typeface="Inter 18pt ExtraBold" panose="02000503000000020004" pitchFamily="2" charset="0"/>
                <a:ea typeface="Inter 18pt ExtraBold" panose="02000503000000020004" pitchFamily="2" charset="0"/>
                <a:cs typeface="Calibri" panose="020F0502020204030204" pitchFamily="34" charset="0"/>
              </a:endParaRPr>
            </a:p>
            <a:p>
              <a:pPr algn="ctr">
                <a:lnSpc>
                  <a:spcPct val="85000"/>
                </a:lnSpc>
              </a:pPr>
              <a:r>
                <a:rPr lang="ru-RU" sz="1400" dirty="0" smtClean="0">
                  <a:solidFill>
                    <a:schemeClr val="tx1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1. ИЗГОТОВЛЕНИЕ СУВЕНИРОВ И ПОДАРКОВ ИЗ КЕРАМИКИ</a:t>
              </a:r>
              <a:endParaRPr lang="ru-RU" sz="400" dirty="0" smtClean="0">
                <a:solidFill>
                  <a:schemeClr val="tx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endParaRPr>
            </a:p>
            <a:p>
              <a:pPr algn="ctr"/>
              <a:r>
                <a:rPr lang="ru-RU" sz="1400" dirty="0" smtClean="0">
                  <a:solidFill>
                    <a:schemeClr val="tx1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2. ДИЗАЙН-СТУДИЯ (ПОЛИГРАФИЯ, БРЕНДИРОВАНИЕ, ЮВЕЛИРНЫЕ УКРАШЕНИЯ)</a:t>
              </a:r>
            </a:p>
            <a:p>
              <a:pPr algn="ctr"/>
              <a:r>
                <a:rPr lang="ru-RU" sz="1400" dirty="0" smtClean="0">
                  <a:solidFill>
                    <a:schemeClr val="tx1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3. ДЕТСКОЕ РАДИО</a:t>
              </a:r>
            </a:p>
            <a:p>
              <a:pPr algn="ctr"/>
              <a:r>
                <a:rPr lang="ru-RU" sz="1400" dirty="0" smtClean="0">
                  <a:solidFill>
                    <a:schemeClr val="tx1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4. АГЕНТСТВО МЕРОПРИЯТИЙ</a:t>
              </a:r>
            </a:p>
            <a:p>
              <a:pPr algn="ctr"/>
              <a:r>
                <a:rPr lang="ru-RU" sz="1400" dirty="0" smtClean="0">
                  <a:solidFill>
                    <a:schemeClr val="tx1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5. АКАДЕМИЯ СТЕКЛА</a:t>
              </a:r>
            </a:p>
            <a:p>
              <a:pPr algn="ctr"/>
              <a:r>
                <a:rPr lang="ru-RU" sz="1400" dirty="0" smtClean="0">
                  <a:solidFill>
                    <a:schemeClr val="tx1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6. СЕРВИС НЕТВОРКИНГА </a:t>
              </a:r>
              <a:r>
                <a:rPr lang="en-US" sz="1400" dirty="0" smtClean="0">
                  <a:solidFill>
                    <a:schemeClr val="tx1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notCard</a:t>
              </a:r>
              <a:endParaRPr lang="ru-RU" sz="1400" dirty="0" smtClean="0">
                <a:solidFill>
                  <a:schemeClr val="tx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endParaRPr>
            </a:p>
            <a:p>
              <a:pPr algn="ctr"/>
              <a:r>
                <a:rPr lang="ru-RU" sz="1400" dirty="0" smtClean="0">
                  <a:solidFill>
                    <a:schemeClr val="tx1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7. ЛЕКТОРИЙ ДЛЯ ПРОВЕДЕНИЯ МЕРОПРИЯТИЙ</a:t>
              </a:r>
              <a:endParaRPr lang="ru-RU" sz="1400" dirty="0">
                <a:solidFill>
                  <a:schemeClr val="tx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462668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Google Shape;100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683628" y="4800600"/>
            <a:ext cx="2286000" cy="1962489"/>
          </a:xfrm>
          <a:prstGeom prst="roundRect">
            <a:avLst/>
          </a:prstGeom>
          <a:noFill/>
          <a:ln>
            <a:noFill/>
          </a:ln>
        </p:spPr>
      </p:pic>
      <p:pic>
        <p:nvPicPr>
          <p:cNvPr id="1028" name="Picture 4" descr="https://sun9-50.userapi.com/s/v1/ig2/BbnbpqiXHja8-iomRPiWgSoo0tfxUA66gd0yX_zskZC5PhS2xilZspMQ_c1MbUNfXMOvGJ5mRHiyJ9hcMd09X7o6.jpg?quality=95&amp;as=32x21,48x32,72x48,108x72,160x107,240x160,360x240,480x320,540x360,640x427,720x480,1080x720,1280x853,1440x960,2560x1707&amp;from=bu&amp;cs=2560x0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84" t="35820" r="19917" b="13612"/>
          <a:stretch/>
        </p:blipFill>
        <p:spPr bwMode="auto">
          <a:xfrm>
            <a:off x="7934477" y="4779702"/>
            <a:ext cx="3305646" cy="1983387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Полилиния 15"/>
          <p:cNvSpPr/>
          <p:nvPr/>
        </p:nvSpPr>
        <p:spPr>
          <a:xfrm>
            <a:off x="-1" y="3"/>
            <a:ext cx="8305801" cy="990598"/>
          </a:xfrm>
          <a:custGeom>
            <a:avLst/>
            <a:gdLst>
              <a:gd name="connsiteX0" fmla="*/ 0 w 8325377"/>
              <a:gd name="connsiteY0" fmla="*/ 0 h 1401743"/>
              <a:gd name="connsiteX1" fmla="*/ 8325377 w 8325377"/>
              <a:gd name="connsiteY1" fmla="*/ 0 h 1401743"/>
              <a:gd name="connsiteX2" fmla="*/ 8325377 w 8325377"/>
              <a:gd name="connsiteY2" fmla="*/ 706391 h 1401743"/>
              <a:gd name="connsiteX3" fmla="*/ 8311251 w 8325377"/>
              <a:gd name="connsiteY3" fmla="*/ 846520 h 1401743"/>
              <a:gd name="connsiteX4" fmla="*/ 7630015 w 8325377"/>
              <a:gd name="connsiteY4" fmla="*/ 1401743 h 1401743"/>
              <a:gd name="connsiteX5" fmla="*/ 0 w 8325377"/>
              <a:gd name="connsiteY5" fmla="*/ 1401743 h 1401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25377" h="1401743">
                <a:moveTo>
                  <a:pt x="0" y="0"/>
                </a:moveTo>
                <a:lnTo>
                  <a:pt x="8325377" y="0"/>
                </a:lnTo>
                <a:lnTo>
                  <a:pt x="8325377" y="706391"/>
                </a:lnTo>
                <a:lnTo>
                  <a:pt x="8311251" y="846520"/>
                </a:lnTo>
                <a:cubicBezTo>
                  <a:pt x="8246411" y="1163385"/>
                  <a:pt x="7966048" y="1401743"/>
                  <a:pt x="7630015" y="1401743"/>
                </a:cubicBezTo>
                <a:lnTo>
                  <a:pt x="0" y="1401743"/>
                </a:lnTo>
                <a:close/>
              </a:path>
            </a:pathLst>
          </a:custGeom>
          <a:solidFill>
            <a:srgbClr val="0582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8" name="Рисунок 1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116" y="177694"/>
            <a:ext cx="533400" cy="650831"/>
          </a:xfrm>
          <a:prstGeom prst="rect">
            <a:avLst/>
          </a:prstGeom>
        </p:spPr>
      </p:pic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F6DA7AA0-6CFC-424D-AA3F-A7A9912653AF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29800" y="303055"/>
            <a:ext cx="1848055" cy="366557"/>
          </a:xfrm>
          <a:prstGeom prst="rect">
            <a:avLst/>
          </a:prstGeom>
        </p:spPr>
      </p:pic>
      <p:sp>
        <p:nvSpPr>
          <p:cNvPr id="23" name="TextBox 22"/>
          <p:cNvSpPr txBox="1"/>
          <p:nvPr/>
        </p:nvSpPr>
        <p:spPr>
          <a:xfrm>
            <a:off x="228600" y="1101483"/>
            <a:ext cx="8077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b="1" dirty="0" smtClean="0">
                <a:solidFill>
                  <a:srgbClr val="F07D00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ВЕКТОР «КРЕАТИВНАЯ ЭКОНОМИКА»</a:t>
            </a:r>
            <a:endParaRPr lang="ru-RU" sz="2000" b="1" dirty="0">
              <a:solidFill>
                <a:srgbClr val="F07D00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1834442" y="303055"/>
            <a:ext cx="57855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2000" b="1" dirty="0" smtClean="0">
                <a:solidFill>
                  <a:schemeClr val="bg1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НАПРАВЛЕНИЕ «ИННОВАЦИОННАЯ ЭКОНОМИКА»</a:t>
            </a:r>
            <a:endParaRPr lang="ru-RU" sz="2000" b="1" dirty="0">
              <a:solidFill>
                <a:schemeClr val="bg1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pic>
        <p:nvPicPr>
          <p:cNvPr id="8" name="Рисунок 7"/>
          <p:cNvPicPr>
            <a:picLocks noChangeAspect="1"/>
          </p:cNvPicPr>
          <p:nvPr/>
        </p:nvPicPr>
        <p:blipFill rotWithShape="1">
          <a:blip r:embed="rId7"/>
          <a:srcRect l="15616" t="5609" r="15159" b="5899"/>
          <a:stretch/>
        </p:blipFill>
        <p:spPr>
          <a:xfrm>
            <a:off x="4062353" y="1606779"/>
            <a:ext cx="1439461" cy="1962902"/>
          </a:xfrm>
          <a:prstGeom prst="roundRect">
            <a:avLst/>
          </a:prstGeom>
        </p:spPr>
      </p:pic>
      <p:pic>
        <p:nvPicPr>
          <p:cNvPr id="31" name="Рисунок 30">
            <a:extLst>
              <a:ext uri="{FF2B5EF4-FFF2-40B4-BE49-F238E27FC236}">
                <a16:creationId xmlns:a16="http://schemas.microsoft.com/office/drawing/2014/main" id="{A9B1CC97-D7AB-440A-8406-52740B64C91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84" r="8084"/>
          <a:stretch>
            <a:fillRect/>
          </a:stretch>
        </p:blipFill>
        <p:spPr>
          <a:xfrm>
            <a:off x="358564" y="4847610"/>
            <a:ext cx="2031392" cy="1879536"/>
          </a:xfrm>
          <a:prstGeom prst="roundRect">
            <a:avLst/>
          </a:prstGeom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3715" y="1465295"/>
            <a:ext cx="3541399" cy="1971675"/>
          </a:xfrm>
          <a:prstGeom prst="round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10"/>
          <a:srcRect l="17000" t="7707" r="16399" b="8144"/>
          <a:stretch/>
        </p:blipFill>
        <p:spPr>
          <a:xfrm>
            <a:off x="2910367" y="2611044"/>
            <a:ext cx="1363380" cy="1837599"/>
          </a:xfrm>
          <a:prstGeom prst="roundRect">
            <a:avLst/>
          </a:prstGeom>
        </p:spPr>
      </p:pic>
      <p:pic>
        <p:nvPicPr>
          <p:cNvPr id="17" name="Рисунок 16"/>
          <p:cNvPicPr>
            <a:picLocks noChangeAspect="1"/>
          </p:cNvPicPr>
          <p:nvPr/>
        </p:nvPicPr>
        <p:blipFill rotWithShape="1">
          <a:blip r:embed="rId11"/>
          <a:srcRect l="10731" t="38250" r="10447" b="14584"/>
          <a:stretch/>
        </p:blipFill>
        <p:spPr>
          <a:xfrm>
            <a:off x="6676985" y="4129145"/>
            <a:ext cx="2125855" cy="1311232"/>
          </a:xfrm>
          <a:prstGeom prst="roundRect">
            <a:avLst/>
          </a:prstGeom>
        </p:spPr>
      </p:pic>
      <p:pic>
        <p:nvPicPr>
          <p:cNvPr id="32" name="Рисунок 31"/>
          <p:cNvPicPr>
            <a:picLocks noChangeAspect="1"/>
          </p:cNvPicPr>
          <p:nvPr/>
        </p:nvPicPr>
        <p:blipFill rotWithShape="1">
          <a:blip r:embed="rId12"/>
          <a:srcRect l="7934" t="7265" r="4372" b="3046"/>
          <a:stretch/>
        </p:blipFill>
        <p:spPr>
          <a:xfrm>
            <a:off x="7332774" y="1006217"/>
            <a:ext cx="2125469" cy="2684155"/>
          </a:xfrm>
          <a:prstGeom prst="roundRect">
            <a:avLst/>
          </a:prstGeom>
        </p:spPr>
      </p:pic>
      <p:pic>
        <p:nvPicPr>
          <p:cNvPr id="33" name="Рисунок 32"/>
          <p:cNvPicPr>
            <a:picLocks noChangeAspect="1"/>
          </p:cNvPicPr>
          <p:nvPr/>
        </p:nvPicPr>
        <p:blipFill rotWithShape="1">
          <a:blip r:embed="rId13"/>
          <a:srcRect l="13713" t="5130" b="31382"/>
          <a:stretch/>
        </p:blipFill>
        <p:spPr>
          <a:xfrm>
            <a:off x="5737539" y="1372282"/>
            <a:ext cx="2128458" cy="2477524"/>
          </a:xfrm>
          <a:prstGeom prst="roundRect">
            <a:avLst/>
          </a:prstGeom>
        </p:spPr>
      </p:pic>
      <p:pic>
        <p:nvPicPr>
          <p:cNvPr id="40" name="Google Shape;201;p21" title="rounded-in-photoretrica (3).png"/>
          <p:cNvPicPr preferRelativeResize="0"/>
          <p:nvPr/>
        </p:nvPicPr>
        <p:blipFill rotWithShape="1">
          <a:blip r:embed="rId14">
            <a:alphaModFix/>
          </a:blip>
          <a:srcRect l="11175" t="40642" r="11302" b="4850"/>
          <a:stretch/>
        </p:blipFill>
        <p:spPr>
          <a:xfrm>
            <a:off x="4390985" y="3942606"/>
            <a:ext cx="2006705" cy="1839238"/>
          </a:xfrm>
          <a:prstGeom prst="roundRect">
            <a:avLst/>
          </a:prstGeom>
          <a:noFill/>
          <a:ln>
            <a:noFill/>
          </a:ln>
        </p:spPr>
      </p:pic>
      <p:pic>
        <p:nvPicPr>
          <p:cNvPr id="1026" name="Picture 2" descr="Миска-сюрприз KIDS (6+) фото 1"/>
          <p:cNvPicPr>
            <a:picLocks noChangeAspect="1" noChangeArrowheads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862" t="27193" r="862" b="10053"/>
          <a:stretch/>
        </p:blipFill>
        <p:spPr bwMode="auto">
          <a:xfrm>
            <a:off x="9544734" y="772057"/>
            <a:ext cx="2337302" cy="2123991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Рисунок 8"/>
          <p:cNvPicPr>
            <a:picLocks noChangeAspect="1"/>
          </p:cNvPicPr>
          <p:nvPr/>
        </p:nvPicPr>
        <p:blipFill rotWithShape="1">
          <a:blip r:embed="rId16"/>
          <a:srcRect l="1134" t="19889" r="-1134" b="554"/>
          <a:stretch/>
        </p:blipFill>
        <p:spPr>
          <a:xfrm>
            <a:off x="9974175" y="2505750"/>
            <a:ext cx="2150226" cy="2664250"/>
          </a:xfrm>
          <a:prstGeom prst="round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 rotWithShape="1">
          <a:blip r:embed="rId17"/>
          <a:srcRect l="32156"/>
          <a:stretch/>
        </p:blipFill>
        <p:spPr>
          <a:xfrm>
            <a:off x="174294" y="3003681"/>
            <a:ext cx="2040914" cy="1691588"/>
          </a:xfrm>
          <a:prstGeom prst="roundRect">
            <a:avLst/>
          </a:prstGeom>
        </p:spPr>
      </p:pic>
    </p:spTree>
    <p:extLst>
      <p:ext uri="{BB962C8B-B14F-4D97-AF65-F5344CB8AC3E}">
        <p14:creationId xmlns:p14="http://schemas.microsoft.com/office/powerpoint/2010/main" val="4278380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Скругленный прямоугольник 25"/>
          <p:cNvSpPr/>
          <p:nvPr/>
        </p:nvSpPr>
        <p:spPr>
          <a:xfrm>
            <a:off x="228600" y="1534846"/>
            <a:ext cx="5145226" cy="1149342"/>
          </a:xfrm>
          <a:prstGeom prst="roundRect">
            <a:avLst/>
          </a:prstGeom>
          <a:solidFill>
            <a:srgbClr val="05828C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6" name="Полилиния 15"/>
          <p:cNvSpPr/>
          <p:nvPr/>
        </p:nvSpPr>
        <p:spPr>
          <a:xfrm>
            <a:off x="-1" y="3"/>
            <a:ext cx="8305801" cy="990598"/>
          </a:xfrm>
          <a:custGeom>
            <a:avLst/>
            <a:gdLst>
              <a:gd name="connsiteX0" fmla="*/ 0 w 8325377"/>
              <a:gd name="connsiteY0" fmla="*/ 0 h 1401743"/>
              <a:gd name="connsiteX1" fmla="*/ 8325377 w 8325377"/>
              <a:gd name="connsiteY1" fmla="*/ 0 h 1401743"/>
              <a:gd name="connsiteX2" fmla="*/ 8325377 w 8325377"/>
              <a:gd name="connsiteY2" fmla="*/ 706391 h 1401743"/>
              <a:gd name="connsiteX3" fmla="*/ 8311251 w 8325377"/>
              <a:gd name="connsiteY3" fmla="*/ 846520 h 1401743"/>
              <a:gd name="connsiteX4" fmla="*/ 7630015 w 8325377"/>
              <a:gd name="connsiteY4" fmla="*/ 1401743 h 1401743"/>
              <a:gd name="connsiteX5" fmla="*/ 0 w 8325377"/>
              <a:gd name="connsiteY5" fmla="*/ 1401743 h 1401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25377" h="1401743">
                <a:moveTo>
                  <a:pt x="0" y="0"/>
                </a:moveTo>
                <a:lnTo>
                  <a:pt x="8325377" y="0"/>
                </a:lnTo>
                <a:lnTo>
                  <a:pt x="8325377" y="706391"/>
                </a:lnTo>
                <a:lnTo>
                  <a:pt x="8311251" y="846520"/>
                </a:lnTo>
                <a:cubicBezTo>
                  <a:pt x="8246411" y="1163385"/>
                  <a:pt x="7966048" y="1401743"/>
                  <a:pt x="7630015" y="1401743"/>
                </a:cubicBezTo>
                <a:lnTo>
                  <a:pt x="0" y="1401743"/>
                </a:lnTo>
                <a:close/>
              </a:path>
            </a:pathLst>
          </a:custGeom>
          <a:solidFill>
            <a:srgbClr val="0582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8" name="Рисунок 1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116" y="177694"/>
            <a:ext cx="533400" cy="650831"/>
          </a:xfrm>
          <a:prstGeom prst="rect">
            <a:avLst/>
          </a:prstGeom>
        </p:spPr>
      </p:pic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F6DA7AA0-6CFC-424D-AA3F-A7A9912653A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29800" y="303055"/>
            <a:ext cx="1848055" cy="366557"/>
          </a:xfrm>
          <a:prstGeom prst="rect">
            <a:avLst/>
          </a:prstGeom>
        </p:spPr>
      </p:pic>
      <p:grpSp>
        <p:nvGrpSpPr>
          <p:cNvPr id="7" name="Группа 6"/>
          <p:cNvGrpSpPr/>
          <p:nvPr/>
        </p:nvGrpSpPr>
        <p:grpSpPr>
          <a:xfrm>
            <a:off x="1524000" y="3730673"/>
            <a:ext cx="4956449" cy="1689033"/>
            <a:chOff x="123694" y="3270828"/>
            <a:chExt cx="4956449" cy="1689033"/>
          </a:xfrm>
        </p:grpSpPr>
        <p:sp>
          <p:nvSpPr>
            <p:cNvPr id="34" name="Скругленный прямоугольник 33"/>
            <p:cNvSpPr/>
            <p:nvPr/>
          </p:nvSpPr>
          <p:spPr>
            <a:xfrm>
              <a:off x="659388" y="3270828"/>
              <a:ext cx="3899472" cy="1689033"/>
            </a:xfrm>
            <a:prstGeom prst="roundRect">
              <a:avLst/>
            </a:prstGeom>
            <a:solidFill>
              <a:srgbClr val="EFF6FD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solidFill>
                  <a:srgbClr val="0070C0"/>
                </a:solidFill>
                <a:latin typeface="Inter 18pt ExtraBold" panose="02000503000000020004" pitchFamily="2" charset="0"/>
                <a:ea typeface="Inter 18pt ExtraBold" panose="02000503000000020004" pitchFamily="2" charset="0"/>
              </a:endParaRP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123694" y="3502882"/>
              <a:ext cx="4956449" cy="129420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85000"/>
                </a:lnSpc>
              </a:pPr>
              <a:r>
                <a:rPr lang="ru-RU" sz="1400" b="1" dirty="0" smtClean="0">
                  <a:solidFill>
                    <a:srgbClr val="05828C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БОЛЕЕ </a:t>
              </a:r>
              <a:r>
                <a:rPr lang="ru-RU" b="1" dirty="0" smtClean="0">
                  <a:solidFill>
                    <a:srgbClr val="F07D00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200</a:t>
              </a:r>
              <a:r>
                <a:rPr lang="ru-RU" sz="1400" b="1" dirty="0" smtClean="0">
                  <a:solidFill>
                    <a:srgbClr val="05828C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 УЧАСТНИКОВ</a:t>
              </a:r>
            </a:p>
            <a:p>
              <a:pPr algn="ctr">
                <a:lnSpc>
                  <a:spcPct val="85000"/>
                </a:lnSpc>
              </a:pPr>
              <a:r>
                <a:rPr lang="ru-RU" sz="800" b="1" dirty="0" smtClean="0">
                  <a:solidFill>
                    <a:srgbClr val="05828C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 </a:t>
              </a:r>
            </a:p>
            <a:p>
              <a:pPr algn="ctr"/>
              <a:r>
                <a:rPr lang="ru-RU" sz="1400" dirty="0" smtClean="0">
                  <a:solidFill>
                    <a:schemeClr val="tx1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«ПЕРЕЗАГРУЗИЛИ» </a:t>
              </a:r>
            </a:p>
            <a:p>
              <a:pPr algn="ctr"/>
              <a:r>
                <a:rPr lang="ru-RU" sz="1400" dirty="0" smtClean="0">
                  <a:solidFill>
                    <a:schemeClr val="tx1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СВОИ ПОДХОДЫ К ПРОДАЖАМ, </a:t>
              </a:r>
            </a:p>
            <a:p>
              <a:pPr algn="ctr"/>
              <a:r>
                <a:rPr lang="ru-RU" sz="1400" dirty="0" smtClean="0">
                  <a:solidFill>
                    <a:schemeClr val="tx1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УПАКОВКЕ И ПРОДЮСИРОВАНИЮ </a:t>
              </a:r>
            </a:p>
            <a:p>
              <a:pPr algn="ctr"/>
              <a:r>
                <a:rPr lang="ru-RU" sz="1400" dirty="0" smtClean="0">
                  <a:solidFill>
                    <a:schemeClr val="tx1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ПРОЕКТОВ</a:t>
              </a:r>
              <a:endParaRPr lang="ru-RU" sz="1100" dirty="0" smtClean="0">
                <a:solidFill>
                  <a:schemeClr val="tx1"/>
                </a:solidFill>
                <a:latin typeface="Inter 18pt ExtraBold" panose="02000503000000020004" pitchFamily="2" charset="0"/>
                <a:ea typeface="Inter 18pt ExtraBold" panose="02000503000000020004" pitchFamily="2" charset="0"/>
              </a:endParaRPr>
            </a:p>
          </p:txBody>
        </p:sp>
      </p:grpSp>
      <p:sp>
        <p:nvSpPr>
          <p:cNvPr id="36" name="TextBox 35"/>
          <p:cNvSpPr txBox="1"/>
          <p:nvPr/>
        </p:nvSpPr>
        <p:spPr>
          <a:xfrm>
            <a:off x="258731" y="1606436"/>
            <a:ext cx="4992826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6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БИЗНЕС-ФОРУМ «РЕФРЕШ-2025»</a:t>
            </a:r>
            <a:r>
              <a:rPr lang="ru-RU" sz="14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 -</a:t>
            </a:r>
          </a:p>
          <a:p>
            <a:pPr algn="ctr"/>
            <a:r>
              <a:rPr lang="ru-RU" sz="14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пространство для предпринимателей Сургута </a:t>
            </a:r>
          </a:p>
          <a:p>
            <a:pPr algn="ctr"/>
            <a:r>
              <a:rPr lang="ru-RU" sz="14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и региона, где встретились практика, инновации </a:t>
            </a:r>
          </a:p>
          <a:p>
            <a:pPr algn="ctr"/>
            <a:r>
              <a:rPr lang="ru-RU" sz="14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и живое общение</a:t>
            </a:r>
            <a:endParaRPr lang="ru-RU" sz="1400" b="1" dirty="0">
              <a:solidFill>
                <a:schemeClr val="bg1"/>
              </a:solidFill>
              <a:latin typeface="Inter" panose="02000503000000020004" pitchFamily="2" charset="0"/>
              <a:ea typeface="Inter" panose="02000503000000020004" pitchFamily="2" charset="0"/>
            </a:endParaRPr>
          </a:p>
        </p:txBody>
      </p:sp>
      <p:sp>
        <p:nvSpPr>
          <p:cNvPr id="38" name="Прямоугольник 37"/>
          <p:cNvSpPr/>
          <p:nvPr/>
        </p:nvSpPr>
        <p:spPr>
          <a:xfrm>
            <a:off x="208545" y="2869641"/>
            <a:ext cx="5992788" cy="66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85000"/>
              </a:lnSpc>
            </a:pPr>
            <a:r>
              <a:rPr lang="ru-RU" sz="1400" b="1" dirty="0" smtClean="0">
                <a:solidFill>
                  <a:srgbClr val="F07D00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ЦЕЛЬ</a:t>
            </a:r>
            <a:r>
              <a:rPr lang="ru-RU" sz="1600" b="1" dirty="0" smtClean="0">
                <a:solidFill>
                  <a:srgbClr val="055C9F"/>
                </a:solidFill>
                <a:latin typeface="Inter 18pt ExtraBold" panose="02000503000000020004" pitchFamily="2" charset="0"/>
                <a:ea typeface="Inter 18pt ExtraBold" panose="02000503000000020004" pitchFamily="2" charset="0"/>
                <a:cs typeface="Calibri" panose="020F0502020204030204" pitchFamily="34" charset="0"/>
              </a:rPr>
              <a:t> </a:t>
            </a:r>
            <a:r>
              <a:rPr lang="ru-RU" sz="1400" dirty="0" smtClean="0">
                <a:solidFill>
                  <a:srgbClr val="2A7078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– дать инструменты для «перезагрузки» бизнеса: </a:t>
            </a:r>
          </a:p>
          <a:p>
            <a:pPr>
              <a:lnSpc>
                <a:spcPct val="85000"/>
              </a:lnSpc>
            </a:pPr>
            <a:r>
              <a:rPr lang="ru-RU" sz="1400" dirty="0">
                <a:solidFill>
                  <a:srgbClr val="2A7078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 </a:t>
            </a:r>
            <a:r>
              <a:rPr lang="ru-RU" sz="1400" dirty="0" smtClean="0">
                <a:solidFill>
                  <a:srgbClr val="2A7078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            от точечных приемов в продажах до стратегического</a:t>
            </a:r>
          </a:p>
          <a:p>
            <a:pPr>
              <a:lnSpc>
                <a:spcPct val="85000"/>
              </a:lnSpc>
            </a:pPr>
            <a:r>
              <a:rPr lang="ru-RU" sz="1400" dirty="0">
                <a:solidFill>
                  <a:srgbClr val="2A7078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 </a:t>
            </a:r>
            <a:r>
              <a:rPr lang="ru-RU" sz="1400" dirty="0" smtClean="0">
                <a:solidFill>
                  <a:srgbClr val="2A7078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            переосмысления продукта</a:t>
            </a:r>
            <a:endParaRPr lang="ru-RU" sz="1400" dirty="0">
              <a:solidFill>
                <a:srgbClr val="2A7078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228600" y="1101483"/>
            <a:ext cx="8077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b="1" dirty="0" smtClean="0">
                <a:solidFill>
                  <a:srgbClr val="F07D00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ВЕКТОР «КРЕАТИВНАЯ ЭКОНОМИКА»</a:t>
            </a:r>
            <a:endParaRPr lang="ru-RU" sz="2000" b="1" dirty="0">
              <a:solidFill>
                <a:srgbClr val="F07D00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1834442" y="303055"/>
            <a:ext cx="57855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2000" b="1" dirty="0" smtClean="0">
                <a:solidFill>
                  <a:schemeClr val="bg1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НАПРАВЛЕНИЕ «ИННОВАЦИОННАЯ ЭКОНОМИКА»</a:t>
            </a:r>
            <a:endParaRPr lang="ru-RU" sz="2000" b="1" dirty="0">
              <a:solidFill>
                <a:schemeClr val="bg1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grpSp>
        <p:nvGrpSpPr>
          <p:cNvPr id="5" name="Группа 4"/>
          <p:cNvGrpSpPr/>
          <p:nvPr/>
        </p:nvGrpSpPr>
        <p:grpSpPr>
          <a:xfrm>
            <a:off x="198489" y="5632481"/>
            <a:ext cx="7040511" cy="1107576"/>
            <a:chOff x="-508498" y="5309694"/>
            <a:chExt cx="6651898" cy="1107576"/>
          </a:xfrm>
        </p:grpSpPr>
        <p:sp>
          <p:nvSpPr>
            <p:cNvPr id="29" name="Скругленный прямоугольник 28"/>
            <p:cNvSpPr/>
            <p:nvPr/>
          </p:nvSpPr>
          <p:spPr>
            <a:xfrm>
              <a:off x="-227224" y="5309694"/>
              <a:ext cx="6370624" cy="1107576"/>
            </a:xfrm>
            <a:prstGeom prst="roundRect">
              <a:avLst/>
            </a:prstGeom>
            <a:solidFill>
              <a:srgbClr val="05828C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ru-RU" sz="1100" dirty="0">
                <a:solidFill>
                  <a:srgbClr val="05828C"/>
                </a:solidFill>
                <a:latin typeface="Inter" panose="02000503000000020004" pitchFamily="2" charset="0"/>
                <a:ea typeface="Inter" panose="02000503000000020004" pitchFamily="2" charset="0"/>
              </a:endParaRPr>
            </a:p>
          </p:txBody>
        </p:sp>
        <p:sp>
          <p:nvSpPr>
            <p:cNvPr id="4" name="Прямоугольник 3"/>
            <p:cNvSpPr/>
            <p:nvPr/>
          </p:nvSpPr>
          <p:spPr>
            <a:xfrm>
              <a:off x="10097" y="5406253"/>
              <a:ext cx="6028546" cy="80021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l"/>
              <a:r>
                <a:rPr lang="ru-RU" sz="1400" b="1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приняли участие представители </a:t>
              </a:r>
              <a:r>
                <a:rPr lang="ru-RU" b="1" dirty="0" smtClean="0">
                  <a:solidFill>
                    <a:srgbClr val="F07D00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4</a:t>
              </a:r>
              <a:r>
                <a:rPr lang="ru-RU" sz="1600" b="1" dirty="0" smtClean="0">
                  <a:solidFill>
                    <a:srgbClr val="F07D00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-х</a:t>
              </a:r>
              <a:r>
                <a:rPr lang="ru-RU" sz="1400" b="1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 муниципальных образований Югры, входящих в крупную городскую агломерацию </a:t>
              </a:r>
            </a:p>
            <a:p>
              <a:pPr algn="l"/>
              <a:r>
                <a:rPr lang="ru-RU" sz="1400" b="1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Сургут-Нефтеюганск</a:t>
              </a:r>
              <a:endParaRPr lang="ru-RU" sz="1400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endParaRPr>
            </a:p>
          </p:txBody>
        </p:sp>
        <p:sp>
          <p:nvSpPr>
            <p:cNvPr id="6" name="Шеврон 5"/>
            <p:cNvSpPr/>
            <p:nvPr/>
          </p:nvSpPr>
          <p:spPr>
            <a:xfrm>
              <a:off x="-508498" y="5575835"/>
              <a:ext cx="464098" cy="461053"/>
            </a:xfrm>
            <a:prstGeom prst="chevron">
              <a:avLst>
                <a:gd name="adj" fmla="val 31011"/>
              </a:avLst>
            </a:prstGeom>
            <a:solidFill>
              <a:srgbClr val="F07D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>
                <a:solidFill>
                  <a:schemeClr val="tx1"/>
                </a:solidFill>
              </a:endParaRPr>
            </a:p>
          </p:txBody>
        </p:sp>
      </p:grpSp>
      <p:grpSp>
        <p:nvGrpSpPr>
          <p:cNvPr id="27" name="Группа 26"/>
          <p:cNvGrpSpPr/>
          <p:nvPr/>
        </p:nvGrpSpPr>
        <p:grpSpPr>
          <a:xfrm>
            <a:off x="5867400" y="1506019"/>
            <a:ext cx="6038646" cy="2011880"/>
            <a:chOff x="5867400" y="1506019"/>
            <a:chExt cx="6038646" cy="2011880"/>
          </a:xfrm>
        </p:grpSpPr>
        <p:pic>
          <p:nvPicPr>
            <p:cNvPr id="12" name="Рисунок 11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31466" y="1534845"/>
              <a:ext cx="2974580" cy="1983053"/>
            </a:xfrm>
            <a:prstGeom prst="roundRect">
              <a:avLst/>
            </a:prstGeom>
          </p:spPr>
        </p:pic>
        <p:pic>
          <p:nvPicPr>
            <p:cNvPr id="14" name="Рисунок 13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5867400" y="1506019"/>
              <a:ext cx="3017821" cy="2011880"/>
            </a:xfrm>
            <a:prstGeom prst="roundRect">
              <a:avLst/>
            </a:prstGeom>
          </p:spPr>
        </p:pic>
      </p:grpSp>
      <p:grpSp>
        <p:nvGrpSpPr>
          <p:cNvPr id="28" name="Группа 27"/>
          <p:cNvGrpSpPr/>
          <p:nvPr/>
        </p:nvGrpSpPr>
        <p:grpSpPr>
          <a:xfrm>
            <a:off x="6843914" y="3596558"/>
            <a:ext cx="5062132" cy="1661894"/>
            <a:chOff x="6858000" y="3581318"/>
            <a:chExt cx="5062132" cy="1661894"/>
          </a:xfrm>
        </p:grpSpPr>
        <p:pic>
          <p:nvPicPr>
            <p:cNvPr id="13" name="Рисунок 12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6858000" y="3581318"/>
              <a:ext cx="2492343" cy="1661894"/>
            </a:xfrm>
            <a:prstGeom prst="roundRect">
              <a:avLst/>
            </a:prstGeom>
          </p:spPr>
        </p:pic>
        <p:pic>
          <p:nvPicPr>
            <p:cNvPr id="15" name="Рисунок 14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9427291" y="3581318"/>
              <a:ext cx="2492841" cy="1661894"/>
            </a:xfrm>
            <a:prstGeom prst="roundRect">
              <a:avLst/>
            </a:prstGeom>
          </p:spPr>
        </p:pic>
      </p:grpSp>
      <p:pic>
        <p:nvPicPr>
          <p:cNvPr id="22" name="Рисунок 2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00" y="5337333"/>
            <a:ext cx="2103906" cy="1402723"/>
          </a:xfrm>
          <a:prstGeom prst="roundRect">
            <a:avLst/>
          </a:prstGeom>
        </p:spPr>
      </p:pic>
      <p:pic>
        <p:nvPicPr>
          <p:cNvPr id="25" name="Рисунок 2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76006" y="5337333"/>
            <a:ext cx="2104085" cy="1402723"/>
          </a:xfrm>
          <a:prstGeom prst="roundRect">
            <a:avLst/>
          </a:prstGeom>
        </p:spPr>
      </p:pic>
      <p:pic>
        <p:nvPicPr>
          <p:cNvPr id="30" name="Рисунок 29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3924866"/>
            <a:ext cx="2381695" cy="441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839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Скругленный прямоугольник 25"/>
          <p:cNvSpPr/>
          <p:nvPr/>
        </p:nvSpPr>
        <p:spPr>
          <a:xfrm>
            <a:off x="228600" y="1534846"/>
            <a:ext cx="5145226" cy="917606"/>
          </a:xfrm>
          <a:prstGeom prst="roundRect">
            <a:avLst/>
          </a:prstGeom>
          <a:solidFill>
            <a:srgbClr val="05828C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6" name="Полилиния 15"/>
          <p:cNvSpPr/>
          <p:nvPr/>
        </p:nvSpPr>
        <p:spPr>
          <a:xfrm>
            <a:off x="-1" y="3"/>
            <a:ext cx="8305801" cy="990598"/>
          </a:xfrm>
          <a:custGeom>
            <a:avLst/>
            <a:gdLst>
              <a:gd name="connsiteX0" fmla="*/ 0 w 8325377"/>
              <a:gd name="connsiteY0" fmla="*/ 0 h 1401743"/>
              <a:gd name="connsiteX1" fmla="*/ 8325377 w 8325377"/>
              <a:gd name="connsiteY1" fmla="*/ 0 h 1401743"/>
              <a:gd name="connsiteX2" fmla="*/ 8325377 w 8325377"/>
              <a:gd name="connsiteY2" fmla="*/ 706391 h 1401743"/>
              <a:gd name="connsiteX3" fmla="*/ 8311251 w 8325377"/>
              <a:gd name="connsiteY3" fmla="*/ 846520 h 1401743"/>
              <a:gd name="connsiteX4" fmla="*/ 7630015 w 8325377"/>
              <a:gd name="connsiteY4" fmla="*/ 1401743 h 1401743"/>
              <a:gd name="connsiteX5" fmla="*/ 0 w 8325377"/>
              <a:gd name="connsiteY5" fmla="*/ 1401743 h 1401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25377" h="1401743">
                <a:moveTo>
                  <a:pt x="0" y="0"/>
                </a:moveTo>
                <a:lnTo>
                  <a:pt x="8325377" y="0"/>
                </a:lnTo>
                <a:lnTo>
                  <a:pt x="8325377" y="706391"/>
                </a:lnTo>
                <a:lnTo>
                  <a:pt x="8311251" y="846520"/>
                </a:lnTo>
                <a:cubicBezTo>
                  <a:pt x="8246411" y="1163385"/>
                  <a:pt x="7966048" y="1401743"/>
                  <a:pt x="7630015" y="1401743"/>
                </a:cubicBezTo>
                <a:lnTo>
                  <a:pt x="0" y="1401743"/>
                </a:lnTo>
                <a:close/>
              </a:path>
            </a:pathLst>
          </a:custGeom>
          <a:solidFill>
            <a:srgbClr val="0582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8" name="Рисунок 1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116" y="177694"/>
            <a:ext cx="533400" cy="650831"/>
          </a:xfrm>
          <a:prstGeom prst="rect">
            <a:avLst/>
          </a:prstGeom>
        </p:spPr>
      </p:pic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F6DA7AA0-6CFC-424D-AA3F-A7A9912653A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29800" y="303055"/>
            <a:ext cx="1848055" cy="366557"/>
          </a:xfrm>
          <a:prstGeom prst="rect">
            <a:avLst/>
          </a:prstGeom>
        </p:spPr>
      </p:pic>
      <p:grpSp>
        <p:nvGrpSpPr>
          <p:cNvPr id="7" name="Группа 6"/>
          <p:cNvGrpSpPr/>
          <p:nvPr/>
        </p:nvGrpSpPr>
        <p:grpSpPr>
          <a:xfrm>
            <a:off x="327763" y="3522267"/>
            <a:ext cx="4956449" cy="2027389"/>
            <a:chOff x="72751" y="3270828"/>
            <a:chExt cx="4956449" cy="2027389"/>
          </a:xfrm>
        </p:grpSpPr>
        <p:sp>
          <p:nvSpPr>
            <p:cNvPr id="34" name="Скругленный прямоугольник 33"/>
            <p:cNvSpPr/>
            <p:nvPr/>
          </p:nvSpPr>
          <p:spPr>
            <a:xfrm>
              <a:off x="258731" y="3270828"/>
              <a:ext cx="4660771" cy="1910771"/>
            </a:xfrm>
            <a:prstGeom prst="roundRect">
              <a:avLst/>
            </a:prstGeom>
            <a:solidFill>
              <a:srgbClr val="EFF6FD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solidFill>
                  <a:srgbClr val="0070C0"/>
                </a:solidFill>
                <a:latin typeface="Inter 18pt ExtraBold" panose="02000503000000020004" pitchFamily="2" charset="0"/>
                <a:ea typeface="Inter 18pt ExtraBold" panose="02000503000000020004" pitchFamily="2" charset="0"/>
              </a:endParaRP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72751" y="3362302"/>
              <a:ext cx="4956449" cy="19359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85000"/>
                </a:lnSpc>
              </a:pPr>
              <a:r>
                <a:rPr lang="ru-RU" sz="1400" b="1" dirty="0" smtClean="0">
                  <a:solidFill>
                    <a:srgbClr val="F07D00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УЧАСТНИКИ:</a:t>
              </a:r>
              <a:endParaRPr lang="en-US" sz="1100" b="1" dirty="0" smtClean="0">
                <a:solidFill>
                  <a:srgbClr val="F07D00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endParaRPr>
            </a:p>
            <a:p>
              <a:pPr algn="ctr">
                <a:lnSpc>
                  <a:spcPct val="85000"/>
                </a:lnSpc>
              </a:pPr>
              <a:endParaRPr lang="en-US" sz="1000" dirty="0" smtClean="0">
                <a:latin typeface="Inter 18pt ExtraBold" panose="02000503000000020004" pitchFamily="2" charset="0"/>
                <a:ea typeface="Inter 18pt ExtraBold" panose="02000503000000020004" pitchFamily="2" charset="0"/>
                <a:cs typeface="Calibri" panose="020F0502020204030204" pitchFamily="34" charset="0"/>
              </a:endParaRPr>
            </a:p>
            <a:p>
              <a:pPr algn="ctr">
                <a:lnSpc>
                  <a:spcPct val="85000"/>
                </a:lnSpc>
              </a:pPr>
              <a:r>
                <a:rPr lang="ru-RU" sz="1400" dirty="0" smtClean="0">
                  <a:solidFill>
                    <a:schemeClr val="tx1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АО «РОССЕТИ ТЮМЕНЬ»</a:t>
              </a:r>
            </a:p>
            <a:p>
              <a:pPr algn="ctr">
                <a:lnSpc>
                  <a:spcPct val="85000"/>
                </a:lnSpc>
              </a:pPr>
              <a:endParaRPr lang="ru-RU" sz="400" dirty="0" smtClean="0">
                <a:solidFill>
                  <a:schemeClr val="tx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endParaRPr>
            </a:p>
            <a:p>
              <a:pPr algn="ctr">
                <a:lnSpc>
                  <a:spcPct val="85000"/>
                </a:lnSpc>
              </a:pPr>
              <a:r>
                <a:rPr lang="ru-RU" sz="1400" dirty="0" smtClean="0">
                  <a:solidFill>
                    <a:schemeClr val="tx1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ПАО «ЮНИПРО» (СУРГУТСКАЯ ГРЭС-2)</a:t>
              </a:r>
            </a:p>
            <a:p>
              <a:pPr algn="ctr">
                <a:lnSpc>
                  <a:spcPct val="85000"/>
                </a:lnSpc>
              </a:pPr>
              <a:endParaRPr lang="ru-RU" sz="400" dirty="0" smtClean="0">
                <a:solidFill>
                  <a:schemeClr val="tx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endParaRPr>
            </a:p>
            <a:p>
              <a:pPr algn="ctr">
                <a:lnSpc>
                  <a:spcPct val="85000"/>
                </a:lnSpc>
              </a:pPr>
              <a:r>
                <a:rPr lang="ru-RU" sz="1400" dirty="0" smtClean="0">
                  <a:solidFill>
                    <a:schemeClr val="tx1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ООО «СИБПРОМСТРОЙ-ЮГОРИЯ»</a:t>
              </a:r>
            </a:p>
            <a:p>
              <a:pPr algn="ctr">
                <a:lnSpc>
                  <a:spcPct val="85000"/>
                </a:lnSpc>
              </a:pPr>
              <a:endParaRPr lang="ru-RU" sz="400" dirty="0" smtClean="0">
                <a:solidFill>
                  <a:schemeClr val="tx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endParaRPr>
            </a:p>
            <a:p>
              <a:pPr algn="ctr">
                <a:lnSpc>
                  <a:spcPct val="85000"/>
                </a:lnSpc>
              </a:pPr>
              <a:r>
                <a:rPr lang="ru-RU" sz="1400" dirty="0" smtClean="0">
                  <a:solidFill>
                    <a:schemeClr val="tx1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ООО «СГЭС»</a:t>
              </a:r>
            </a:p>
            <a:p>
              <a:pPr algn="ctr">
                <a:lnSpc>
                  <a:spcPct val="85000"/>
                </a:lnSpc>
              </a:pPr>
              <a:endParaRPr lang="ru-RU" sz="400" dirty="0" smtClean="0">
                <a:solidFill>
                  <a:schemeClr val="tx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endParaRPr>
            </a:p>
            <a:p>
              <a:pPr algn="ctr">
                <a:lnSpc>
                  <a:spcPct val="85000"/>
                </a:lnSpc>
              </a:pPr>
              <a:r>
                <a:rPr lang="ru-RU" sz="1400" dirty="0" smtClean="0">
                  <a:solidFill>
                    <a:schemeClr val="tx1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ООО «БРУСНИКА» (СУРГУТСКИЙ ФИЛИАЛ)</a:t>
              </a:r>
            </a:p>
            <a:p>
              <a:pPr algn="ctr">
                <a:lnSpc>
                  <a:spcPct val="85000"/>
                </a:lnSpc>
              </a:pPr>
              <a:endParaRPr lang="ru-RU" sz="400" dirty="0" smtClean="0">
                <a:solidFill>
                  <a:schemeClr val="tx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endParaRPr>
            </a:p>
            <a:p>
              <a:pPr algn="ctr">
                <a:lnSpc>
                  <a:spcPct val="85000"/>
                </a:lnSpc>
              </a:pPr>
              <a:r>
                <a:rPr lang="ru-RU" sz="1400" dirty="0" smtClean="0">
                  <a:solidFill>
                    <a:schemeClr val="tx1"/>
                  </a:solidFill>
                  <a:latin typeface="Inter" panose="02000503000000020004" pitchFamily="2" charset="0"/>
                  <a:ea typeface="Inter" panose="02000503000000020004" pitchFamily="2" charset="0"/>
                  <a:cs typeface="Calibri" panose="020F0502020204030204" pitchFamily="34" charset="0"/>
                </a:rPr>
                <a:t>ООО «МЯСОКОМБИНАТ «СУРГУТСКИЙ»</a:t>
              </a:r>
              <a:endParaRPr lang="en-US" sz="1400" dirty="0">
                <a:solidFill>
                  <a:schemeClr val="tx1"/>
                </a:solidFill>
                <a:latin typeface="Inter" panose="02000503000000020004" pitchFamily="2" charset="0"/>
                <a:ea typeface="Inter" panose="02000503000000020004" pitchFamily="2" charset="0"/>
                <a:cs typeface="Calibri" panose="020F0502020204030204" pitchFamily="34" charset="0"/>
              </a:endParaRPr>
            </a:p>
            <a:p>
              <a:pPr algn="ctr"/>
              <a:endParaRPr lang="ru-RU" sz="1100" dirty="0" smtClean="0">
                <a:solidFill>
                  <a:schemeClr val="tx1"/>
                </a:solidFill>
                <a:latin typeface="Inter 18pt ExtraBold" panose="02000503000000020004" pitchFamily="2" charset="0"/>
                <a:ea typeface="Inter 18pt ExtraBold" panose="02000503000000020004" pitchFamily="2" charset="0"/>
              </a:endParaRPr>
            </a:p>
          </p:txBody>
        </p:sp>
      </p:grpSp>
      <p:sp>
        <p:nvSpPr>
          <p:cNvPr id="36" name="TextBox 35"/>
          <p:cNvSpPr txBox="1"/>
          <p:nvPr/>
        </p:nvSpPr>
        <p:spPr>
          <a:xfrm>
            <a:off x="258731" y="1606436"/>
            <a:ext cx="499282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6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ПРЕЗЕНТАЦИОННО-ЗАКУПОЧНЫЕ СЕССИИ</a:t>
            </a:r>
            <a:r>
              <a:rPr lang="ru-RU" sz="14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 </a:t>
            </a:r>
          </a:p>
          <a:p>
            <a:pPr algn="ctr"/>
            <a:r>
              <a:rPr lang="ru-RU" sz="14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с участием креативных предпринимателей </a:t>
            </a:r>
          </a:p>
          <a:p>
            <a:pPr algn="ctr"/>
            <a:r>
              <a:rPr lang="ru-RU" sz="14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rPr>
              <a:t>и местных производителей</a:t>
            </a:r>
            <a:endParaRPr lang="ru-RU" sz="1400" b="1" dirty="0">
              <a:solidFill>
                <a:schemeClr val="bg1"/>
              </a:solidFill>
              <a:latin typeface="Inter" panose="02000503000000020004" pitchFamily="2" charset="0"/>
              <a:ea typeface="Inter" panose="02000503000000020004" pitchFamily="2" charset="0"/>
            </a:endParaRPr>
          </a:p>
        </p:txBody>
      </p:sp>
      <p:sp>
        <p:nvSpPr>
          <p:cNvPr id="38" name="Прямоугольник 37"/>
          <p:cNvSpPr/>
          <p:nvPr/>
        </p:nvSpPr>
        <p:spPr>
          <a:xfrm>
            <a:off x="198998" y="2767013"/>
            <a:ext cx="5136158" cy="66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28650" indent="-628650">
              <a:lnSpc>
                <a:spcPct val="85000"/>
              </a:lnSpc>
            </a:pPr>
            <a:r>
              <a:rPr lang="ru-RU" sz="1400" b="1" dirty="0" smtClean="0">
                <a:solidFill>
                  <a:srgbClr val="F07D00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ЦЕЛЬ</a:t>
            </a:r>
            <a:r>
              <a:rPr lang="ru-RU" sz="1600" b="1" dirty="0" smtClean="0">
                <a:solidFill>
                  <a:srgbClr val="055C9F"/>
                </a:solidFill>
                <a:latin typeface="Inter 18pt ExtraBold" panose="02000503000000020004" pitchFamily="2" charset="0"/>
                <a:ea typeface="Inter 18pt ExtraBold" panose="02000503000000020004" pitchFamily="2" charset="0"/>
                <a:cs typeface="Calibri" panose="020F0502020204030204" pitchFamily="34" charset="0"/>
              </a:rPr>
              <a:t> </a:t>
            </a:r>
            <a:r>
              <a:rPr lang="ru-RU" sz="1400" dirty="0" smtClean="0">
                <a:solidFill>
                  <a:srgbClr val="2A7078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– продвижение продукции местных товаропроизводителей, в том числе в сфере креативных индустрий</a:t>
            </a:r>
            <a:endParaRPr lang="ru-RU" sz="1400" dirty="0">
              <a:solidFill>
                <a:srgbClr val="2A7078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228600" y="1101483"/>
            <a:ext cx="8077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b="1" dirty="0" smtClean="0">
                <a:solidFill>
                  <a:srgbClr val="F07D00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ВЕКТОР «КРЕАТИВНАЯ ЭКОНОМИКА»</a:t>
            </a:r>
            <a:endParaRPr lang="ru-RU" sz="2000" b="1" dirty="0">
              <a:solidFill>
                <a:srgbClr val="F07D00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1834442" y="303055"/>
            <a:ext cx="57855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2000" b="1" dirty="0" smtClean="0">
                <a:solidFill>
                  <a:schemeClr val="bg1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НАПРАВЛЕНИЕ «ИННОВАЦИОННАЯ ЭКОНОМИКА»</a:t>
            </a:r>
            <a:endParaRPr lang="ru-RU" sz="2000" b="1" dirty="0">
              <a:solidFill>
                <a:schemeClr val="bg1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  <p:grpSp>
        <p:nvGrpSpPr>
          <p:cNvPr id="5" name="Группа 4"/>
          <p:cNvGrpSpPr/>
          <p:nvPr/>
        </p:nvGrpSpPr>
        <p:grpSpPr>
          <a:xfrm>
            <a:off x="227596" y="5632481"/>
            <a:ext cx="6838946" cy="1107576"/>
            <a:chOff x="-480998" y="5309694"/>
            <a:chExt cx="6461459" cy="1107576"/>
          </a:xfrm>
        </p:grpSpPr>
        <p:sp>
          <p:nvSpPr>
            <p:cNvPr id="29" name="Скругленный прямоугольник 28"/>
            <p:cNvSpPr/>
            <p:nvPr/>
          </p:nvSpPr>
          <p:spPr>
            <a:xfrm>
              <a:off x="-227224" y="5309694"/>
              <a:ext cx="5290713" cy="1107576"/>
            </a:xfrm>
            <a:prstGeom prst="roundRect">
              <a:avLst/>
            </a:prstGeom>
            <a:solidFill>
              <a:srgbClr val="05828C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ru-RU" sz="1100" dirty="0">
                <a:solidFill>
                  <a:srgbClr val="05828C"/>
                </a:solidFill>
                <a:latin typeface="Inter" panose="02000503000000020004" pitchFamily="2" charset="0"/>
                <a:ea typeface="Inter" panose="02000503000000020004" pitchFamily="2" charset="0"/>
              </a:endParaRPr>
            </a:p>
          </p:txBody>
        </p:sp>
        <p:sp>
          <p:nvSpPr>
            <p:cNvPr id="4" name="Прямоугольник 3"/>
            <p:cNvSpPr/>
            <p:nvPr/>
          </p:nvSpPr>
          <p:spPr>
            <a:xfrm>
              <a:off x="-48085" y="5368639"/>
              <a:ext cx="6028546" cy="86177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l"/>
              <a:r>
                <a:rPr lang="ru-RU" sz="1400" b="1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Заключены </a:t>
              </a:r>
              <a:r>
                <a:rPr lang="ru-RU" b="1" dirty="0" smtClean="0">
                  <a:solidFill>
                    <a:srgbClr val="F07D00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4</a:t>
              </a:r>
              <a:r>
                <a:rPr lang="ru-RU" sz="1400" b="1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 договора:</a:t>
              </a:r>
            </a:p>
            <a:p>
              <a:pPr algn="l"/>
              <a:r>
                <a:rPr lang="ru-RU" sz="1400" b="1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- 3 договора на поставку сувенирной гастропродукции</a:t>
              </a:r>
            </a:p>
            <a:p>
              <a:pPr marL="285750" indent="-285750" algn="l">
                <a:buFontTx/>
                <a:buChar char="-"/>
              </a:pPr>
              <a:endParaRPr lang="ru-RU" sz="400" b="1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endParaRPr>
            </a:p>
            <a:p>
              <a:pPr algn="l"/>
              <a:r>
                <a:rPr lang="ru-RU" sz="1400" b="1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- 1 договор на поставку </a:t>
              </a:r>
              <a:r>
                <a:rPr lang="en-US" sz="1400" b="1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IT-</a:t>
              </a:r>
              <a:r>
                <a:rPr lang="ru-RU" sz="1400" b="1" dirty="0" smtClean="0">
                  <a:solidFill>
                    <a:schemeClr val="bg1"/>
                  </a:solidFill>
                  <a:latin typeface="Inter" panose="02000503000000020004" pitchFamily="2" charset="0"/>
                  <a:ea typeface="Inter" panose="02000503000000020004" pitchFamily="2" charset="0"/>
                </a:rPr>
                <a:t>решения</a:t>
              </a:r>
              <a:endParaRPr lang="ru-RU" sz="1400" dirty="0" smtClean="0">
                <a:solidFill>
                  <a:schemeClr val="bg1"/>
                </a:solidFill>
                <a:latin typeface="Inter" panose="02000503000000020004" pitchFamily="2" charset="0"/>
                <a:ea typeface="Inter" panose="02000503000000020004" pitchFamily="2" charset="0"/>
              </a:endParaRPr>
            </a:p>
          </p:txBody>
        </p:sp>
        <p:sp>
          <p:nvSpPr>
            <p:cNvPr id="6" name="Шеврон 5"/>
            <p:cNvSpPr/>
            <p:nvPr/>
          </p:nvSpPr>
          <p:spPr>
            <a:xfrm>
              <a:off x="-480998" y="5593233"/>
              <a:ext cx="464098" cy="461053"/>
            </a:xfrm>
            <a:prstGeom prst="chevron">
              <a:avLst>
                <a:gd name="adj" fmla="val 31011"/>
              </a:avLst>
            </a:prstGeom>
            <a:solidFill>
              <a:srgbClr val="F07D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>
                <a:solidFill>
                  <a:schemeClr val="tx1"/>
                </a:solidFill>
              </a:endParaRPr>
            </a:p>
          </p:txBody>
        </p:sp>
      </p:grpSp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90" t="22177" r="16226"/>
          <a:stretch/>
        </p:blipFill>
        <p:spPr>
          <a:xfrm>
            <a:off x="6479827" y="1041079"/>
            <a:ext cx="3776921" cy="2616521"/>
          </a:xfrm>
          <a:prstGeom prst="roundRect">
            <a:avLst/>
          </a:prstGeom>
        </p:spPr>
      </p:pic>
      <p:pic>
        <p:nvPicPr>
          <p:cNvPr id="11" name="Рисунок 10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95" t="6666" b="31111"/>
          <a:stretch/>
        </p:blipFill>
        <p:spPr>
          <a:xfrm>
            <a:off x="10027409" y="1424674"/>
            <a:ext cx="1974662" cy="2676699"/>
          </a:xfrm>
          <a:prstGeom prst="round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415" t="21311" b="1639"/>
          <a:stretch/>
        </p:blipFill>
        <p:spPr>
          <a:xfrm>
            <a:off x="10155712" y="3846937"/>
            <a:ext cx="2000156" cy="2708514"/>
          </a:xfrm>
          <a:prstGeom prst="roundRect">
            <a:avLst/>
          </a:prstGeom>
        </p:spPr>
      </p:pic>
      <p:pic>
        <p:nvPicPr>
          <p:cNvPr id="19" name="Рисунок 18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69" t="28282" r="23485" b="19192"/>
          <a:stretch/>
        </p:blipFill>
        <p:spPr>
          <a:xfrm>
            <a:off x="5335155" y="3097638"/>
            <a:ext cx="2779574" cy="2007470"/>
          </a:xfrm>
          <a:prstGeom prst="roundRect">
            <a:avLst>
              <a:gd name="adj" fmla="val 31405"/>
            </a:avLst>
          </a:prstGeom>
        </p:spPr>
      </p:pic>
      <p:pic>
        <p:nvPicPr>
          <p:cNvPr id="20" name="Google Shape;150;p17" title="rounded-in-photoretrica (3).png"/>
          <p:cNvPicPr preferRelativeResize="0"/>
          <p:nvPr/>
        </p:nvPicPr>
        <p:blipFill rotWithShape="1">
          <a:blip r:embed="rId9">
            <a:alphaModFix/>
          </a:blip>
          <a:srcRect l="14333" t="9913" r="10682"/>
          <a:stretch/>
        </p:blipFill>
        <p:spPr>
          <a:xfrm>
            <a:off x="7850349" y="3295082"/>
            <a:ext cx="2583910" cy="3104247"/>
          </a:xfrm>
          <a:prstGeom prst="roundRect">
            <a:avLst/>
          </a:prstGeom>
          <a:noFill/>
          <a:ln>
            <a:noFill/>
          </a:ln>
        </p:spPr>
      </p:pic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01" t="4255" r="9517" b="17742"/>
          <a:stretch/>
        </p:blipFill>
        <p:spPr>
          <a:xfrm>
            <a:off x="6378883" y="4864466"/>
            <a:ext cx="1825973" cy="1940901"/>
          </a:xfrm>
          <a:prstGeom prst="roundRect">
            <a:avLst/>
          </a:prstGeom>
          <a:scene3d>
            <a:camera prst="orthographicFront"/>
            <a:lightRig rig="threePt" dir="t"/>
          </a:scene3d>
          <a:sp3d contourW="12700">
            <a:contourClr>
              <a:schemeClr val="bg1"/>
            </a:contourClr>
          </a:sp3d>
        </p:spPr>
      </p:pic>
    </p:spTree>
    <p:extLst>
      <p:ext uri="{BB962C8B-B14F-4D97-AF65-F5344CB8AC3E}">
        <p14:creationId xmlns:p14="http://schemas.microsoft.com/office/powerpoint/2010/main" val="3587391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3A6FB44E-1648-4E2B-9901-2693E1BFE10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84" t="14939" r="52973" b="14299"/>
          <a:stretch/>
        </p:blipFill>
        <p:spPr>
          <a:xfrm>
            <a:off x="-152400" y="0"/>
            <a:ext cx="12344400" cy="6857999"/>
          </a:xfrm>
          <a:custGeom>
            <a:avLst/>
            <a:gdLst>
              <a:gd name="connsiteX0" fmla="*/ 0 w 11963400"/>
              <a:gd name="connsiteY0" fmla="*/ 0 h 6858000"/>
              <a:gd name="connsiteX1" fmla="*/ 11963400 w 11963400"/>
              <a:gd name="connsiteY1" fmla="*/ 0 h 6858000"/>
              <a:gd name="connsiteX2" fmla="*/ 11963400 w 11963400"/>
              <a:gd name="connsiteY2" fmla="*/ 6858000 h 6858000"/>
              <a:gd name="connsiteX3" fmla="*/ 0 w 11963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63400" h="6858000">
                <a:moveTo>
                  <a:pt x="0" y="0"/>
                </a:moveTo>
                <a:lnTo>
                  <a:pt x="11963400" y="0"/>
                </a:lnTo>
                <a:lnTo>
                  <a:pt x="119634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44200" y="381000"/>
            <a:ext cx="815510" cy="995049"/>
          </a:xfrm>
          <a:prstGeom prst="rect">
            <a:avLst/>
          </a:prstGeom>
        </p:spPr>
      </p:pic>
      <p:sp>
        <p:nvSpPr>
          <p:cNvPr id="9" name="Прямоугольник 8"/>
          <p:cNvSpPr/>
          <p:nvPr/>
        </p:nvSpPr>
        <p:spPr>
          <a:xfrm>
            <a:off x="6094981" y="4114800"/>
            <a:ext cx="5468923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5400" dirty="0" smtClean="0">
                <a:solidFill>
                  <a:schemeClr val="bg1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СПАСИБО ЗА </a:t>
            </a:r>
            <a:r>
              <a:rPr lang="ru-RU" sz="5400" dirty="0">
                <a:solidFill>
                  <a:schemeClr val="bg1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ВНИМАНИЕ!</a:t>
            </a:r>
          </a:p>
        </p:txBody>
      </p:sp>
      <p:pic>
        <p:nvPicPr>
          <p:cNvPr id="10" name="Рисунок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600" y="5257800"/>
            <a:ext cx="990600" cy="9906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E69C802-C958-4473-85A4-141B7DB17645}"/>
              </a:ext>
            </a:extLst>
          </p:cNvPr>
          <p:cNvSpPr txBox="1"/>
          <p:nvPr/>
        </p:nvSpPr>
        <p:spPr>
          <a:xfrm>
            <a:off x="228600" y="715547"/>
            <a:ext cx="44958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ru-RU" sz="1400" dirty="0" smtClean="0">
                <a:solidFill>
                  <a:srgbClr val="005D64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АДМИНИСТРАЦИЯ ГОРОДА </a:t>
            </a:r>
            <a:r>
              <a:rPr lang="ru-RU" sz="1400" dirty="0">
                <a:solidFill>
                  <a:srgbClr val="005D64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СУРГУТА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E69C802-C958-4473-85A4-141B7DB17645}"/>
              </a:ext>
            </a:extLst>
          </p:cNvPr>
          <p:cNvSpPr txBox="1"/>
          <p:nvPr/>
        </p:nvSpPr>
        <p:spPr>
          <a:xfrm>
            <a:off x="228600" y="371912"/>
            <a:ext cx="63246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ru-RU" sz="1400" dirty="0" smtClean="0">
                <a:solidFill>
                  <a:srgbClr val="005D64"/>
                </a:solidFill>
                <a:latin typeface="Inter" panose="02000503000000020004" pitchFamily="50" charset="0"/>
                <a:ea typeface="Inter" panose="02000503000000020004" pitchFamily="50" charset="0"/>
                <a:cs typeface="Inter" panose="02000503000000020004" pitchFamily="50" charset="0"/>
              </a:rPr>
              <a:t>ХАНТЫ-МАНСИЙСКИЙ АВТОНОМНЫЙ ОКРУГ-ЮГРА</a:t>
            </a:r>
            <a:endParaRPr lang="ru-RU" sz="1400" dirty="0">
              <a:solidFill>
                <a:srgbClr val="005D64"/>
              </a:solidFill>
              <a:latin typeface="Inter" panose="02000503000000020004" pitchFamily="50" charset="0"/>
              <a:ea typeface="Inter" panose="02000503000000020004" pitchFamily="50" charset="0"/>
              <a:cs typeface="Inter" panose="02000503000000020004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3535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3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Стандартная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8571</TotalTime>
  <Words>2537</Words>
  <Application>Microsoft Office PowerPoint</Application>
  <PresentationFormat>Широкоэкранный</PresentationFormat>
  <Paragraphs>477</Paragraphs>
  <Slides>26</Slides>
  <Notes>23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10</vt:i4>
      </vt:variant>
      <vt:variant>
        <vt:lpstr>Тема</vt:lpstr>
      </vt:variant>
      <vt:variant>
        <vt:i4>2</vt:i4>
      </vt:variant>
      <vt:variant>
        <vt:lpstr>Заголовки слайдов</vt:lpstr>
      </vt:variant>
      <vt:variant>
        <vt:i4>26</vt:i4>
      </vt:variant>
    </vt:vector>
  </HeadingPairs>
  <TitlesOfParts>
    <vt:vector size="38" baseType="lpstr">
      <vt:lpstr>Arial</vt:lpstr>
      <vt:lpstr>Arial Narrow</vt:lpstr>
      <vt:lpstr>Bahnschrift SemiBold Condensed</vt:lpstr>
      <vt:lpstr>Calibri</vt:lpstr>
      <vt:lpstr>Geologica</vt:lpstr>
      <vt:lpstr>Geologica Medium</vt:lpstr>
      <vt:lpstr>Geologica Thin</vt:lpstr>
      <vt:lpstr>Inter</vt:lpstr>
      <vt:lpstr>Inter 18pt ExtraBold</vt:lpstr>
      <vt:lpstr>Inter Extra Bold</vt:lpstr>
      <vt:lpstr>Office Theme</vt:lpstr>
      <vt:lpstr>1_Office Theme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MALAYA_RODINA_Presentation_03</dc:title>
  <dc:creator>Гришко Дмитрий Владимирович</dc:creator>
  <cp:lastModifiedBy>Гневашева Наталия Леонидовна</cp:lastModifiedBy>
  <cp:revision>930</cp:revision>
  <dcterms:created xsi:type="dcterms:W3CDTF">2024-12-24T07:49:59Z</dcterms:created>
  <dcterms:modified xsi:type="dcterms:W3CDTF">2026-01-30T09:16:00Z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2024-11-20T00:00:00Z</vt:filetime>
  </property>
  <property fmtid="{D5CDD505-2E9C-101B-9397-08002B2CF9AE}" pid="3" name="Creator">
    <vt:lpwstr>Adobe Illustrator 26.0 (Windows)</vt:lpwstr>
  </property>
  <property fmtid="{D5CDD505-2E9C-101B-9397-08002B2CF9AE}" pid="4" name="LastSaved">
    <vt:filetime>2024-12-24T00:00:00Z</vt:filetime>
  </property>
  <property fmtid="{D5CDD505-2E9C-101B-9397-08002B2CF9AE}" pid="5" name="Producer">
    <vt:lpwstr>Adobe PDF library 16.03</vt:lpwstr>
  </property>
</Properties>
</file>